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44"/>
  </p:notesMasterIdLst>
  <p:sldIdLst>
    <p:sldId id="341" r:id="rId2"/>
    <p:sldId id="322" r:id="rId3"/>
    <p:sldId id="323" r:id="rId4"/>
    <p:sldId id="339" r:id="rId5"/>
    <p:sldId id="338" r:id="rId6"/>
    <p:sldId id="324" r:id="rId7"/>
    <p:sldId id="305" r:id="rId8"/>
    <p:sldId id="306" r:id="rId9"/>
    <p:sldId id="280" r:id="rId10"/>
    <p:sldId id="336" r:id="rId11"/>
    <p:sldId id="337" r:id="rId12"/>
    <p:sldId id="302" r:id="rId13"/>
    <p:sldId id="285" r:id="rId14"/>
    <p:sldId id="303" r:id="rId15"/>
    <p:sldId id="282" r:id="rId16"/>
    <p:sldId id="284" r:id="rId17"/>
    <p:sldId id="294" r:id="rId18"/>
    <p:sldId id="308" r:id="rId19"/>
    <p:sldId id="335" r:id="rId20"/>
    <p:sldId id="309" r:id="rId21"/>
    <p:sldId id="310" r:id="rId22"/>
    <p:sldId id="311" r:id="rId23"/>
    <p:sldId id="312" r:id="rId24"/>
    <p:sldId id="315" r:id="rId25"/>
    <p:sldId id="314" r:id="rId26"/>
    <p:sldId id="332" r:id="rId27"/>
    <p:sldId id="313" r:id="rId28"/>
    <p:sldId id="317" r:id="rId29"/>
    <p:sldId id="316" r:id="rId30"/>
    <p:sldId id="318" r:id="rId31"/>
    <p:sldId id="319" r:id="rId32"/>
    <p:sldId id="334" r:id="rId33"/>
    <p:sldId id="331" r:id="rId34"/>
    <p:sldId id="325" r:id="rId35"/>
    <p:sldId id="326" r:id="rId36"/>
    <p:sldId id="327" r:id="rId37"/>
    <p:sldId id="328" r:id="rId38"/>
    <p:sldId id="329" r:id="rId39"/>
    <p:sldId id="330" r:id="rId40"/>
    <p:sldId id="342" r:id="rId41"/>
    <p:sldId id="343" r:id="rId42"/>
    <p:sldId id="344" r:id="rId43"/>
  </p:sldIdLst>
  <p:sldSz cx="9144000" cy="6858000" type="screen4x3"/>
  <p:notesSz cx="6669088" cy="9896475"/>
  <p:defaultTextStyle>
    <a:defPPr>
      <a:defRPr lang="en-A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FF3300"/>
    <a:srgbClr val="0070C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86" autoAdjust="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53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778250" y="0"/>
            <a:ext cx="2889250" cy="495300"/>
          </a:xfrm>
          <a:prstGeom prst="rect">
            <a:avLst/>
          </a:prstGeom>
        </p:spPr>
        <p:txBody>
          <a:bodyPr vert="horz" lIns="91440" tIns="45720" rIns="91440" bIns="45720" rtlCol="0"/>
          <a:lstStyle>
            <a:lvl1pPr algn="r">
              <a:defRPr sz="1200"/>
            </a:lvl1pPr>
          </a:lstStyle>
          <a:p>
            <a:pPr>
              <a:defRPr/>
            </a:pPr>
            <a:fld id="{8719618E-C9F5-4E7C-AD9A-72A920720FAC}" type="datetimeFigureOut">
              <a:rPr lang="en-US"/>
              <a:pPr>
                <a:defRPr/>
              </a:pPr>
              <a:t>10/15/2010</a:t>
            </a:fld>
            <a:endParaRPr lang="en-US"/>
          </a:p>
        </p:txBody>
      </p:sp>
      <p:sp>
        <p:nvSpPr>
          <p:cNvPr id="4" name="Slide Image Placeholder 3"/>
          <p:cNvSpPr>
            <a:spLocks noGrp="1" noRot="1" noChangeAspect="1"/>
          </p:cNvSpPr>
          <p:nvPr>
            <p:ph type="sldImg" idx="2"/>
          </p:nvPr>
        </p:nvSpPr>
        <p:spPr>
          <a:xfrm>
            <a:off x="862013" y="742950"/>
            <a:ext cx="4946650" cy="3709988"/>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66750" y="4700588"/>
            <a:ext cx="5335588" cy="445293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399588"/>
            <a:ext cx="2889250" cy="4953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778250" y="9399588"/>
            <a:ext cx="2889250" cy="495300"/>
          </a:xfrm>
          <a:prstGeom prst="rect">
            <a:avLst/>
          </a:prstGeom>
        </p:spPr>
        <p:txBody>
          <a:bodyPr vert="horz" lIns="91440" tIns="45720" rIns="91440" bIns="45720" rtlCol="0" anchor="b"/>
          <a:lstStyle>
            <a:lvl1pPr algn="r">
              <a:defRPr sz="1200"/>
            </a:lvl1pPr>
          </a:lstStyle>
          <a:p>
            <a:pPr>
              <a:defRPr/>
            </a:pPr>
            <a:fld id="{A3052D3A-15FE-4064-B397-BCEA4CCECB5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69636" name="Slide Number Placeholder 3"/>
          <p:cNvSpPr txBox="1">
            <a:spLocks noGrp="1"/>
          </p:cNvSpPr>
          <p:nvPr/>
        </p:nvSpPr>
        <p:spPr bwMode="auto">
          <a:xfrm>
            <a:off x="3778250" y="9399588"/>
            <a:ext cx="2889250" cy="495300"/>
          </a:xfrm>
          <a:prstGeom prst="rect">
            <a:avLst/>
          </a:prstGeom>
          <a:noFill/>
          <a:ln w="9525">
            <a:noFill/>
            <a:miter lim="800000"/>
            <a:headEnd/>
            <a:tailEnd/>
          </a:ln>
        </p:spPr>
        <p:txBody>
          <a:bodyPr anchor="b"/>
          <a:lstStyle/>
          <a:p>
            <a:pPr algn="r"/>
            <a:fld id="{D1CDE0D7-C7A5-4F31-A0DF-A72349BFEA59}" type="slidenum">
              <a:rPr lang="en-US" sz="1200"/>
              <a:pPr algn="r"/>
              <a:t>2</a:t>
            </a:fld>
            <a:endParaRPr 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99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A5510BD-A64E-4A45-9E8C-256D88563E1C}" type="slidenum">
              <a:rPr lang="en-US" smtClean="0"/>
              <a:pPr/>
              <a:t>17</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4996" name="Slide Number Placeholder 3"/>
          <p:cNvSpPr txBox="1">
            <a:spLocks noGrp="1"/>
          </p:cNvSpPr>
          <p:nvPr/>
        </p:nvSpPr>
        <p:spPr bwMode="auto">
          <a:xfrm>
            <a:off x="3778250" y="9399588"/>
            <a:ext cx="2889250" cy="495300"/>
          </a:xfrm>
          <a:prstGeom prst="rect">
            <a:avLst/>
          </a:prstGeom>
          <a:noFill/>
          <a:ln w="9525">
            <a:noFill/>
            <a:miter lim="800000"/>
            <a:headEnd/>
            <a:tailEnd/>
          </a:ln>
        </p:spPr>
        <p:txBody>
          <a:bodyPr anchor="b"/>
          <a:lstStyle/>
          <a:p>
            <a:pPr algn="r"/>
            <a:fld id="{C7199348-8845-4A8B-9596-694DB54F5134}" type="slidenum">
              <a:rPr lang="en-US" sz="1200"/>
              <a:pPr algn="r"/>
              <a:t>32</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BAE3C7B-7369-4144-9B57-A05140428721}" type="slidenum">
              <a:rPr lang="en-US" smtClean="0"/>
              <a:pPr/>
              <a:t>7</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95646DA-64E5-4AA4-A85A-0ED1E11CF181}" type="slidenum">
              <a:rPr lang="en-US" smtClean="0"/>
              <a:pPr/>
              <a:t>8</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8CF569B-2DA1-49B2-9DA5-A3123F2A5162}" type="slidenum">
              <a:rPr lang="en-US" smtClean="0"/>
              <a:pPr/>
              <a:t>9</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CB158EC-9A55-44E8-B8A2-52F2E64CCE07}" type="slidenum">
              <a:rPr lang="en-US" smtClean="0"/>
              <a:pPr/>
              <a:t>12</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DEB9B2A-6ECB-4C95-9AFF-AADF269B9254}" type="slidenum">
              <a:rPr lang="en-US" smtClean="0"/>
              <a:pPr/>
              <a:t>13</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1235C49-F785-4F55-AB87-FF20D1ABC133}" type="slidenum">
              <a:rPr lang="en-US" smtClean="0"/>
              <a:pPr/>
              <a:t>14</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9E861B4-902B-4A85-B2BA-53E5FC3812DE}" type="slidenum">
              <a:rPr lang="en-US" smtClean="0"/>
              <a:pPr/>
              <a:t>15</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ACF2268-AEA9-478B-A755-4090C657E824}" type="slidenum">
              <a:rPr lang="en-US" smtClean="0"/>
              <a:pPr/>
              <a:t>16</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a:defRPr/>
            </a:pPr>
            <a:endParaRPr lang="en-AU"/>
          </a:p>
        </p:txBody>
      </p:sp>
      <p:sp>
        <p:nvSpPr>
          <p:cNvPr id="17" name="Footer Placeholder 16"/>
          <p:cNvSpPr>
            <a:spLocks noGrp="1"/>
          </p:cNvSpPr>
          <p:nvPr>
            <p:ph type="ftr" sz="quarter" idx="11"/>
          </p:nvPr>
        </p:nvSpPr>
        <p:spPr/>
        <p:txBody>
          <a:bodyPr/>
          <a:lstStyle/>
          <a:p>
            <a:pPr>
              <a:defRPr/>
            </a:pPr>
            <a:endParaRPr lang="en-AU"/>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pPr>
              <a:defRPr/>
            </a:pPr>
            <a:fld id="{EAE17E46-C476-4519-8D73-DB0A2F4B451F}" type="slidenum">
              <a:rPr lang="en-AU" smtClean="0"/>
              <a:pPr>
                <a:defRPr/>
              </a:pPr>
              <a:t>‹#›</a:t>
            </a:fld>
            <a:endParaRPr lang="en-AU"/>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AU"/>
          </a:p>
        </p:txBody>
      </p:sp>
      <p:sp>
        <p:nvSpPr>
          <p:cNvPr id="5" name="Footer Placeholder 4"/>
          <p:cNvSpPr>
            <a:spLocks noGrp="1"/>
          </p:cNvSpPr>
          <p:nvPr>
            <p:ph type="ftr" sz="quarter" idx="11"/>
          </p:nvPr>
        </p:nvSpPr>
        <p:spPr/>
        <p:txBody>
          <a:bodyPr/>
          <a:lstStyle/>
          <a:p>
            <a:pPr>
              <a:defRPr/>
            </a:pPr>
            <a:endParaRPr lang="en-AU"/>
          </a:p>
        </p:txBody>
      </p:sp>
      <p:sp>
        <p:nvSpPr>
          <p:cNvPr id="6" name="Slide Number Placeholder 5"/>
          <p:cNvSpPr>
            <a:spLocks noGrp="1"/>
          </p:cNvSpPr>
          <p:nvPr>
            <p:ph type="sldNum" sz="quarter" idx="12"/>
          </p:nvPr>
        </p:nvSpPr>
        <p:spPr/>
        <p:txBody>
          <a:bodyPr/>
          <a:lstStyle/>
          <a:p>
            <a:pPr>
              <a:defRPr/>
            </a:pPr>
            <a:fld id="{3147E42A-86B4-449A-AC95-E79452896869}" type="slidenum">
              <a:rPr lang="en-AU" smtClean="0"/>
              <a:pPr>
                <a:defRPr/>
              </a:pPr>
              <a:t>‹#›</a:t>
            </a:fld>
            <a:endParaRPr lang="en-A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AU"/>
          </a:p>
        </p:txBody>
      </p:sp>
      <p:sp>
        <p:nvSpPr>
          <p:cNvPr id="5" name="Footer Placeholder 4"/>
          <p:cNvSpPr>
            <a:spLocks noGrp="1"/>
          </p:cNvSpPr>
          <p:nvPr>
            <p:ph type="ftr" sz="quarter" idx="11"/>
          </p:nvPr>
        </p:nvSpPr>
        <p:spPr/>
        <p:txBody>
          <a:bodyPr/>
          <a:lstStyle/>
          <a:p>
            <a:pPr>
              <a:defRPr/>
            </a:pPr>
            <a:endParaRPr lang="en-AU"/>
          </a:p>
        </p:txBody>
      </p:sp>
      <p:sp>
        <p:nvSpPr>
          <p:cNvPr id="6" name="Slide Number Placeholder 5"/>
          <p:cNvSpPr>
            <a:spLocks noGrp="1"/>
          </p:cNvSpPr>
          <p:nvPr>
            <p:ph type="sldNum" sz="quarter" idx="12"/>
          </p:nvPr>
        </p:nvSpPr>
        <p:spPr/>
        <p:txBody>
          <a:bodyPr/>
          <a:lstStyle/>
          <a:p>
            <a:pPr>
              <a:defRPr/>
            </a:pPr>
            <a:fld id="{D76BB8C0-33A3-4091-858F-A739110DC11A}" type="slidenum">
              <a:rPr lang="en-AU" smtClean="0"/>
              <a:pPr>
                <a:defRPr/>
              </a:pPr>
              <a:t>‹#›</a:t>
            </a:fld>
            <a:endParaRPr lang="en-A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endParaRPr lang="en-AU"/>
          </a:p>
        </p:txBody>
      </p:sp>
      <p:sp>
        <p:nvSpPr>
          <p:cNvPr id="5" name="Footer Placeholder 4"/>
          <p:cNvSpPr>
            <a:spLocks noGrp="1"/>
          </p:cNvSpPr>
          <p:nvPr>
            <p:ph type="ftr" sz="quarter" idx="11"/>
          </p:nvPr>
        </p:nvSpPr>
        <p:spPr/>
        <p:txBody>
          <a:bodyPr/>
          <a:lstStyle/>
          <a:p>
            <a:pPr>
              <a:defRPr/>
            </a:pPr>
            <a:endParaRPr lang="en-AU"/>
          </a:p>
        </p:txBody>
      </p:sp>
      <p:sp>
        <p:nvSpPr>
          <p:cNvPr id="6" name="Slide Number Placeholder 5"/>
          <p:cNvSpPr>
            <a:spLocks noGrp="1"/>
          </p:cNvSpPr>
          <p:nvPr>
            <p:ph type="sldNum" sz="quarter" idx="12"/>
          </p:nvPr>
        </p:nvSpPr>
        <p:spPr/>
        <p:txBody>
          <a:bodyPr/>
          <a:lstStyle/>
          <a:p>
            <a:pPr>
              <a:defRPr/>
            </a:pPr>
            <a:fld id="{392893FE-0D3E-4E0D-AAFC-05C77E99915C}" type="slidenum">
              <a:rPr lang="en-AU" smtClean="0"/>
              <a:pPr>
                <a:defRPr/>
              </a:pPr>
              <a:t>‹#›</a:t>
            </a:fld>
            <a:endParaRPr lang="en-AU"/>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AU"/>
          </a:p>
        </p:txBody>
      </p:sp>
      <p:sp>
        <p:nvSpPr>
          <p:cNvPr id="5" name="Footer Placeholder 4"/>
          <p:cNvSpPr>
            <a:spLocks noGrp="1"/>
          </p:cNvSpPr>
          <p:nvPr>
            <p:ph type="ftr" sz="quarter" idx="11"/>
          </p:nvPr>
        </p:nvSpPr>
        <p:spPr>
          <a:xfrm>
            <a:off x="800100" y="6172200"/>
            <a:ext cx="4000500" cy="457200"/>
          </a:xfrm>
        </p:spPr>
        <p:txBody>
          <a:bodyPr/>
          <a:lstStyle/>
          <a:p>
            <a:pPr>
              <a:defRPr/>
            </a:pPr>
            <a:endParaRPr lang="en-AU"/>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pPr>
              <a:defRPr/>
            </a:pPr>
            <a:fld id="{6F84A8D2-3559-4AF5-9B7F-A2E357C6F088}" type="slidenum">
              <a:rPr lang="en-AU" smtClean="0"/>
              <a:pPr>
                <a:defRPr/>
              </a:pPr>
              <a:t>‹#›</a:t>
            </a:fld>
            <a:endParaRPr lang="en-AU"/>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a:defRPr/>
            </a:pPr>
            <a:endParaRPr lang="en-AU"/>
          </a:p>
        </p:txBody>
      </p:sp>
      <p:sp>
        <p:nvSpPr>
          <p:cNvPr id="6" name="Footer Placeholder 5"/>
          <p:cNvSpPr>
            <a:spLocks noGrp="1"/>
          </p:cNvSpPr>
          <p:nvPr>
            <p:ph type="ftr" sz="quarter" idx="11"/>
          </p:nvPr>
        </p:nvSpPr>
        <p:spPr/>
        <p:txBody>
          <a:bodyPr/>
          <a:lstStyle/>
          <a:p>
            <a:pPr>
              <a:defRPr/>
            </a:pPr>
            <a:endParaRPr lang="en-AU"/>
          </a:p>
        </p:txBody>
      </p:sp>
      <p:sp>
        <p:nvSpPr>
          <p:cNvPr id="7" name="Slide Number Placeholder 6"/>
          <p:cNvSpPr>
            <a:spLocks noGrp="1"/>
          </p:cNvSpPr>
          <p:nvPr>
            <p:ph type="sldNum" sz="quarter" idx="12"/>
          </p:nvPr>
        </p:nvSpPr>
        <p:spPr/>
        <p:txBody>
          <a:bodyPr/>
          <a:lstStyle/>
          <a:p>
            <a:pPr>
              <a:defRPr/>
            </a:pPr>
            <a:fld id="{BD991B03-0C69-48D0-ADD5-8F8CAEA937F2}" type="slidenum">
              <a:rPr lang="en-AU" smtClean="0"/>
              <a:pPr>
                <a:defRPr/>
              </a:pPr>
              <a:t>‹#›</a:t>
            </a:fld>
            <a:endParaRPr lang="en-AU"/>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a:defRPr/>
            </a:pPr>
            <a:endParaRPr lang="en-AU"/>
          </a:p>
        </p:txBody>
      </p:sp>
      <p:sp>
        <p:nvSpPr>
          <p:cNvPr id="8" name="Footer Placeholder 7"/>
          <p:cNvSpPr>
            <a:spLocks noGrp="1"/>
          </p:cNvSpPr>
          <p:nvPr>
            <p:ph type="ftr" sz="quarter" idx="11"/>
          </p:nvPr>
        </p:nvSpPr>
        <p:spPr/>
        <p:txBody>
          <a:bodyPr/>
          <a:lstStyle/>
          <a:p>
            <a:pPr>
              <a:defRPr/>
            </a:pPr>
            <a:endParaRPr lang="en-AU"/>
          </a:p>
        </p:txBody>
      </p:sp>
      <p:sp>
        <p:nvSpPr>
          <p:cNvPr id="9" name="Slide Number Placeholder 8"/>
          <p:cNvSpPr>
            <a:spLocks noGrp="1"/>
          </p:cNvSpPr>
          <p:nvPr>
            <p:ph type="sldNum" sz="quarter" idx="12"/>
          </p:nvPr>
        </p:nvSpPr>
        <p:spPr/>
        <p:txBody>
          <a:bodyPr/>
          <a:lstStyle/>
          <a:p>
            <a:pPr>
              <a:defRPr/>
            </a:pPr>
            <a:fld id="{A7721B83-FD73-4D23-BB09-7B683D7FE37C}" type="slidenum">
              <a:rPr lang="en-AU" smtClean="0"/>
              <a:pPr>
                <a:defRPr/>
              </a:pPr>
              <a:t>‹#›</a:t>
            </a:fld>
            <a:endParaRPr lang="en-AU"/>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AU"/>
          </a:p>
        </p:txBody>
      </p:sp>
      <p:sp>
        <p:nvSpPr>
          <p:cNvPr id="4" name="Footer Placeholder 3"/>
          <p:cNvSpPr>
            <a:spLocks noGrp="1"/>
          </p:cNvSpPr>
          <p:nvPr>
            <p:ph type="ftr" sz="quarter" idx="11"/>
          </p:nvPr>
        </p:nvSpPr>
        <p:spPr/>
        <p:txBody>
          <a:bodyPr/>
          <a:lstStyle/>
          <a:p>
            <a:pPr>
              <a:defRPr/>
            </a:pPr>
            <a:endParaRPr lang="en-AU"/>
          </a:p>
        </p:txBody>
      </p:sp>
      <p:sp>
        <p:nvSpPr>
          <p:cNvPr id="5" name="Slide Number Placeholder 4"/>
          <p:cNvSpPr>
            <a:spLocks noGrp="1"/>
          </p:cNvSpPr>
          <p:nvPr>
            <p:ph type="sldNum" sz="quarter" idx="12"/>
          </p:nvPr>
        </p:nvSpPr>
        <p:spPr/>
        <p:txBody>
          <a:bodyPr/>
          <a:lstStyle/>
          <a:p>
            <a:pPr>
              <a:defRPr/>
            </a:pPr>
            <a:fld id="{0AEFC033-C1AC-4CD1-BEEE-3F111EBD80AB}" type="slidenum">
              <a:rPr lang="en-AU" smtClean="0"/>
              <a:pPr>
                <a:defRPr/>
              </a:pPr>
              <a:t>‹#›</a:t>
            </a:fld>
            <a:endParaRPr lang="en-A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AU"/>
          </a:p>
        </p:txBody>
      </p:sp>
      <p:sp>
        <p:nvSpPr>
          <p:cNvPr id="3" name="Footer Placeholder 2"/>
          <p:cNvSpPr>
            <a:spLocks noGrp="1"/>
          </p:cNvSpPr>
          <p:nvPr>
            <p:ph type="ftr" sz="quarter" idx="11"/>
          </p:nvPr>
        </p:nvSpPr>
        <p:spPr/>
        <p:txBody>
          <a:bodyPr/>
          <a:lstStyle/>
          <a:p>
            <a:pPr>
              <a:defRPr/>
            </a:pPr>
            <a:endParaRPr lang="en-AU"/>
          </a:p>
        </p:txBody>
      </p:sp>
      <p:sp>
        <p:nvSpPr>
          <p:cNvPr id="4" name="Slide Number Placeholder 3"/>
          <p:cNvSpPr>
            <a:spLocks noGrp="1"/>
          </p:cNvSpPr>
          <p:nvPr>
            <p:ph type="sldNum" sz="quarter" idx="12"/>
          </p:nvPr>
        </p:nvSpPr>
        <p:spPr/>
        <p:txBody>
          <a:bodyPr/>
          <a:lstStyle/>
          <a:p>
            <a:pPr>
              <a:defRPr/>
            </a:pPr>
            <a:fld id="{9F1B0F09-45B6-48E6-8E6E-8C68E991831A}" type="slidenum">
              <a:rPr lang="en-AU" smtClean="0"/>
              <a:pPr>
                <a:defRPr/>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AU"/>
          </a:p>
        </p:txBody>
      </p:sp>
      <p:sp>
        <p:nvSpPr>
          <p:cNvPr id="6" name="Footer Placeholder 5"/>
          <p:cNvSpPr>
            <a:spLocks noGrp="1"/>
          </p:cNvSpPr>
          <p:nvPr>
            <p:ph type="ftr" sz="quarter" idx="11"/>
          </p:nvPr>
        </p:nvSpPr>
        <p:spPr/>
        <p:txBody>
          <a:bodyPr/>
          <a:lstStyle/>
          <a:p>
            <a:pPr>
              <a:defRPr/>
            </a:pPr>
            <a:endParaRPr lang="en-AU"/>
          </a:p>
        </p:txBody>
      </p:sp>
      <p:sp>
        <p:nvSpPr>
          <p:cNvPr id="7" name="Slide Number Placeholder 6"/>
          <p:cNvSpPr>
            <a:spLocks noGrp="1"/>
          </p:cNvSpPr>
          <p:nvPr>
            <p:ph type="sldNum" sz="quarter" idx="12"/>
          </p:nvPr>
        </p:nvSpPr>
        <p:spPr/>
        <p:txBody>
          <a:bodyPr/>
          <a:lstStyle/>
          <a:p>
            <a:pPr>
              <a:defRPr/>
            </a:pPr>
            <a:fld id="{C1E7DC81-F341-48ED-AAC1-E5C14ECF06BF}" type="slidenum">
              <a:rPr lang="en-AU" smtClean="0"/>
              <a:pPr>
                <a:defRPr/>
              </a:pPr>
              <a:t>‹#›</a:t>
            </a:fld>
            <a:endParaRPr lang="en-AU"/>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AU"/>
          </a:p>
        </p:txBody>
      </p:sp>
      <p:sp>
        <p:nvSpPr>
          <p:cNvPr id="6" name="Footer Placeholder 5"/>
          <p:cNvSpPr>
            <a:spLocks noGrp="1"/>
          </p:cNvSpPr>
          <p:nvPr>
            <p:ph type="ftr" sz="quarter" idx="11"/>
          </p:nvPr>
        </p:nvSpPr>
        <p:spPr>
          <a:xfrm>
            <a:off x="914400" y="6172200"/>
            <a:ext cx="3886200" cy="457200"/>
          </a:xfrm>
        </p:spPr>
        <p:txBody>
          <a:bodyPr/>
          <a:lstStyle/>
          <a:p>
            <a:pPr>
              <a:defRPr/>
            </a:pPr>
            <a:endParaRPr lang="en-AU"/>
          </a:p>
        </p:txBody>
      </p:sp>
      <p:sp>
        <p:nvSpPr>
          <p:cNvPr id="7" name="Slide Number Placeholder 6"/>
          <p:cNvSpPr>
            <a:spLocks noGrp="1"/>
          </p:cNvSpPr>
          <p:nvPr>
            <p:ph type="sldNum" sz="quarter" idx="12"/>
          </p:nvPr>
        </p:nvSpPr>
        <p:spPr>
          <a:xfrm>
            <a:off x="146304" y="6208776"/>
            <a:ext cx="457200" cy="457200"/>
          </a:xfrm>
        </p:spPr>
        <p:txBody>
          <a:bodyPr/>
          <a:lstStyle/>
          <a:p>
            <a:pPr>
              <a:defRPr/>
            </a:pPr>
            <a:fld id="{B7AD4976-4D21-4B1F-B82C-FE0CB70CCCB4}" type="slidenum">
              <a:rPr lang="en-AU" smtClean="0"/>
              <a:pPr>
                <a:defRPr/>
              </a:pPr>
              <a:t>‹#›</a:t>
            </a:fld>
            <a:endParaRPr lang="en-AU"/>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endParaRPr lang="en-AU"/>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endParaRPr lang="en-AU"/>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BD96E70C-9F05-4EF8-B573-33E7ED802368}" type="slidenum">
              <a:rPr lang="en-AU" smtClean="0"/>
              <a:pPr>
                <a:defRPr/>
              </a:pPr>
              <a:t>‹#›</a:t>
            </a:fld>
            <a:endParaRPr lang="en-AU"/>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Effect transition="in" filter="fade">
                                      <p:cBhvr>
                                        <p:cTn id="12" dur="2000"/>
                                        <p:tgtEl>
                                          <p:spTgt spid="1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animEffect transition="in" filter="fade">
                                      <p:cBhvr>
                                        <p:cTn id="15" dur="2000"/>
                                        <p:tgtEl>
                                          <p:spTgt spid="1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xEl>
                                              <p:pRg st="2" end="2"/>
                                            </p:txEl>
                                          </p:spTgt>
                                        </p:tgtEl>
                                        <p:attrNameLst>
                                          <p:attrName>style.visibility</p:attrName>
                                        </p:attrNameLst>
                                      </p:cBhvr>
                                      <p:to>
                                        <p:strVal val="visible"/>
                                      </p:to>
                                    </p:set>
                                    <p:animEffect transition="in" filter="fade">
                                      <p:cBhvr>
                                        <p:cTn id="18" dur="2000"/>
                                        <p:tgtEl>
                                          <p:spTgt spid="1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xEl>
                                              <p:pRg st="3" end="3"/>
                                            </p:txEl>
                                          </p:spTgt>
                                        </p:tgtEl>
                                        <p:attrNameLst>
                                          <p:attrName>style.visibility</p:attrName>
                                        </p:attrNameLst>
                                      </p:cBhvr>
                                      <p:to>
                                        <p:strVal val="visible"/>
                                      </p:to>
                                    </p:set>
                                    <p:animEffect transition="in" filter="fade">
                                      <p:cBhvr>
                                        <p:cTn id="21" dur="2000"/>
                                        <p:tgtEl>
                                          <p:spTgt spid="1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
                                            <p:txEl>
                                              <p:pRg st="4" end="4"/>
                                            </p:txEl>
                                          </p:spTgt>
                                        </p:tgtEl>
                                        <p:attrNameLst>
                                          <p:attrName>style.visibility</p:attrName>
                                        </p:attrNameLst>
                                      </p:cBhvr>
                                      <p:to>
                                        <p:strVal val="visible"/>
                                      </p:to>
                                    </p:set>
                                    <p:animEffect transition="in" filter="fade">
                                      <p:cBhvr>
                                        <p:cTn id="24" dur="2000"/>
                                        <p:tgtEl>
                                          <p:spTgt spid="1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3" grpId="0" build="p"/>
    </p:bldLst>
  </p:timing>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youtube.com/watch?v=PtFtbaKIYyg"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smh.com.au/articles/2002/05/22/1022038440185.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www.youtube.com/watch?v=eWjGteDg9VE&amp;feature=PlayList&amp;p=6075CC53E315B98B&amp;playnext=1&amp;playnext_from=PL&amp;index=31"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youtube.com/watch?v=ONXb72YxboU"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3105834"/>
            <a:ext cx="6840760" cy="369332"/>
          </a:xfrm>
          <a:prstGeom prst="rect">
            <a:avLst/>
          </a:prstGeom>
        </p:spPr>
        <p:txBody>
          <a:bodyPr wrap="square">
            <a:spAutoFit/>
          </a:bodyPr>
          <a:lstStyle/>
          <a:p>
            <a:r>
              <a:rPr lang="en-AU" dirty="0" smtClean="0">
                <a:hlinkClick r:id="rId2"/>
              </a:rPr>
              <a:t>http://www.youtube.com/watch?v=PtFtbaKIYyg</a:t>
            </a:r>
            <a:endParaRPr lang="en-AU"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476250"/>
            <a:ext cx="8229600" cy="6192838"/>
          </a:xfrm>
        </p:spPr>
        <p:txBody>
          <a:bodyPr/>
          <a:lstStyle/>
          <a:p>
            <a:pPr algn="ctr">
              <a:lnSpc>
                <a:spcPct val="80000"/>
              </a:lnSpc>
              <a:buFontTx/>
              <a:buNone/>
            </a:pPr>
            <a:r>
              <a:rPr lang="en-US" sz="2000" b="1"/>
              <a:t>School liable for boy's rock-fight injury</a:t>
            </a:r>
            <a:r>
              <a:rPr lang="en-US" sz="2000"/>
              <a:t> </a:t>
            </a:r>
            <a:br>
              <a:rPr lang="en-US" sz="2000"/>
            </a:br>
            <a:r>
              <a:rPr lang="en-US" sz="1000"/>
              <a:t>By Jonathan Pearlman </a:t>
            </a:r>
            <a:br>
              <a:rPr lang="en-US" sz="1000"/>
            </a:br>
            <a:r>
              <a:rPr lang="en-US" sz="1000"/>
              <a:t>May 23 2002 </a:t>
            </a:r>
          </a:p>
          <a:p>
            <a:pPr>
              <a:lnSpc>
                <a:spcPct val="80000"/>
              </a:lnSpc>
              <a:buFontTx/>
              <a:buNone/>
            </a:pPr>
            <a:r>
              <a:rPr lang="en-US" sz="1800"/>
              <a:t>A boy injured in a rock fight while wagging school has been awarded $221,079 after a judge ruled that the school had failed to adequately supervise students during short recesses.</a:t>
            </a:r>
          </a:p>
          <a:p>
            <a:pPr>
              <a:lnSpc>
                <a:spcPct val="80000"/>
              </a:lnSpc>
              <a:buFontTx/>
              <a:buNone/>
            </a:pPr>
            <a:r>
              <a:rPr lang="en-US" sz="1800"/>
              <a:t>Judge Robert Sorby, of the District Court, said Epping Boys High School owed Vivian Ndaba a duty of care even though he and nine other students were having the rock fight nearly a kilometre from the school.</a:t>
            </a:r>
          </a:p>
          <a:p>
            <a:pPr>
              <a:lnSpc>
                <a:spcPct val="80000"/>
              </a:lnSpc>
              <a:buFontTx/>
              <a:buNone/>
            </a:pPr>
            <a:r>
              <a:rPr lang="en-US" sz="1800"/>
              <a:t>The judgement follows an announcement by the Premier, Bob Carr, earlier this month of safeguards for schools under proposed tort law reforms.</a:t>
            </a:r>
          </a:p>
          <a:p>
            <a:pPr>
              <a:lnSpc>
                <a:spcPct val="80000"/>
              </a:lnSpc>
              <a:buFontTx/>
              <a:buNone/>
            </a:pPr>
            <a:r>
              <a:rPr lang="en-US" sz="1800"/>
              <a:t>On December 10, 1996, Mr Ndaba, then aged 14, was one of 10 students from years 7 and 8 who left the school grounds during a 10-minute recess.</a:t>
            </a:r>
          </a:p>
          <a:p>
            <a:pPr>
              <a:lnSpc>
                <a:spcPct val="80000"/>
              </a:lnSpc>
              <a:buFontTx/>
              <a:buNone/>
            </a:pPr>
            <a:r>
              <a:rPr lang="en-US" sz="1800"/>
              <a:t>Deciding to skip the first class after recess, the boys walked to a former construction site where they divided into two teams of five for a "rock war". </a:t>
            </a:r>
          </a:p>
          <a:p>
            <a:pPr>
              <a:lnSpc>
                <a:spcPct val="80000"/>
              </a:lnSpc>
              <a:buFontTx/>
              <a:buNone/>
            </a:pPr>
            <a:r>
              <a:rPr lang="en-US" sz="1800"/>
              <a:t>They then threw stones and dirt at each other, aiming to avoid the genitals and head.</a:t>
            </a:r>
          </a:p>
          <a:p>
            <a:pPr>
              <a:lnSpc>
                <a:spcPct val="80000"/>
              </a:lnSpc>
              <a:buFontTx/>
              <a:buNone/>
            </a:pPr>
            <a:r>
              <a:rPr lang="en-US" sz="1800"/>
              <a:t>Mr Ndaba was hit on the forehead with a rock and taken to Royal North Shore Hospital where he underwent surgery and had plates and screws inserted.</a:t>
            </a:r>
          </a:p>
          <a:p>
            <a:pPr>
              <a:lnSpc>
                <a:spcPct val="80000"/>
              </a:lnSpc>
              <a:buFontTx/>
              <a:buNone/>
            </a:pPr>
            <a:r>
              <a:rPr lang="en-US" sz="1800"/>
              <a:t>In his decision last Tuesday, Judge Sorby said Mr Ndaba and four friends had left the school "without any realistic prospect of detection" and had had "no fear of retribution by the school".</a:t>
            </a:r>
          </a:p>
          <a:p>
            <a:pPr>
              <a:lnSpc>
                <a:spcPct val="80000"/>
              </a:lnSpc>
              <a:buFontTx/>
              <a:buNone/>
            </a:pPr>
            <a:r>
              <a:rPr lang="en-US" sz="1800"/>
              <a:t>He said the injury would probably have been prevented if the school had ensured that teachers were visible in the grounds during recesses and that rolls were marked and absentees punished.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395288" y="620713"/>
            <a:ext cx="8229600" cy="4495800"/>
          </a:xfrm>
        </p:spPr>
        <p:txBody>
          <a:bodyPr>
            <a:noAutofit/>
          </a:bodyPr>
          <a:lstStyle/>
          <a:p>
            <a:pPr>
              <a:lnSpc>
                <a:spcPct val="80000"/>
              </a:lnSpc>
              <a:buFontTx/>
              <a:buNone/>
            </a:pPr>
            <a:r>
              <a:rPr lang="en-US" sz="1800" dirty="0"/>
              <a:t>"A group of boys unsupervised are likely to get up to mischief of one sort or another, including mischief that might result in injury," Judge </a:t>
            </a:r>
            <a:r>
              <a:rPr lang="en-US" sz="1800" dirty="0" err="1"/>
              <a:t>Sorby</a:t>
            </a:r>
            <a:r>
              <a:rPr lang="en-US" sz="1800" dirty="0"/>
              <a:t> said.</a:t>
            </a:r>
          </a:p>
          <a:p>
            <a:pPr>
              <a:lnSpc>
                <a:spcPct val="80000"/>
              </a:lnSpc>
              <a:buFontTx/>
              <a:buNone/>
            </a:pPr>
            <a:r>
              <a:rPr lang="en-US" sz="1800" dirty="0"/>
              <a:t>He found that </a:t>
            </a:r>
            <a:r>
              <a:rPr lang="en-US" sz="1800" dirty="0" err="1"/>
              <a:t>Mr</a:t>
            </a:r>
            <a:r>
              <a:rPr lang="en-US" sz="1800" dirty="0"/>
              <a:t> </a:t>
            </a:r>
            <a:r>
              <a:rPr lang="en-US" sz="1800" dirty="0" err="1"/>
              <a:t>Ndaba's</a:t>
            </a:r>
            <a:r>
              <a:rPr lang="en-US" sz="1800" dirty="0"/>
              <a:t> injury had caused a permanent sleeping disorder which reduced his earning capacity. There was also scarring, which could be embarrassing to a young person.</a:t>
            </a:r>
          </a:p>
          <a:p>
            <a:pPr>
              <a:lnSpc>
                <a:spcPct val="80000"/>
              </a:lnSpc>
              <a:buFontTx/>
              <a:buNone/>
            </a:pPr>
            <a:r>
              <a:rPr lang="en-US" sz="1800" dirty="0" err="1"/>
              <a:t>Mr</a:t>
            </a:r>
            <a:r>
              <a:rPr lang="en-US" sz="1800" dirty="0"/>
              <a:t> </a:t>
            </a:r>
            <a:r>
              <a:rPr lang="en-US" sz="1800" dirty="0" err="1"/>
              <a:t>Ndaba</a:t>
            </a:r>
            <a:r>
              <a:rPr lang="en-US" sz="1800" dirty="0"/>
              <a:t>, now 19, repeated year 9 in 1998. He left school after doing his School Certificate and has been unemployed since. </a:t>
            </a:r>
          </a:p>
          <a:p>
            <a:pPr>
              <a:lnSpc>
                <a:spcPct val="80000"/>
              </a:lnSpc>
              <a:buFontTx/>
              <a:buNone/>
            </a:pPr>
            <a:r>
              <a:rPr lang="en-US" sz="1800" dirty="0"/>
              <a:t>Damages were set at $315,827, but reduced to $221,079 after the judge assessed </a:t>
            </a:r>
            <a:r>
              <a:rPr lang="en-US" sz="1800" dirty="0" err="1"/>
              <a:t>Mr</a:t>
            </a:r>
            <a:r>
              <a:rPr lang="en-US" sz="1800" dirty="0"/>
              <a:t> </a:t>
            </a:r>
            <a:r>
              <a:rPr lang="en-US" sz="1800" dirty="0" err="1"/>
              <a:t>Ndaba's</a:t>
            </a:r>
            <a:r>
              <a:rPr lang="en-US" sz="1800" dirty="0"/>
              <a:t> contributory negligence at 30 per cent.</a:t>
            </a:r>
          </a:p>
          <a:p>
            <a:pPr>
              <a:lnSpc>
                <a:spcPct val="80000"/>
              </a:lnSpc>
              <a:buFontTx/>
              <a:buNone/>
            </a:pPr>
            <a:r>
              <a:rPr lang="en-US" sz="1800" dirty="0"/>
              <a:t>His mother, Anne </a:t>
            </a:r>
            <a:r>
              <a:rPr lang="en-US" sz="1800" dirty="0" err="1"/>
              <a:t>Ndaba</a:t>
            </a:r>
            <a:r>
              <a:rPr lang="en-US" sz="1800" dirty="0"/>
              <a:t>, told the </a:t>
            </a:r>
            <a:r>
              <a:rPr lang="en-US" sz="1800" i="1" dirty="0"/>
              <a:t>Herald</a:t>
            </a:r>
            <a:r>
              <a:rPr lang="en-US" sz="1800" dirty="0"/>
              <a:t> yesterday: "There has been no supervision at that recess since 1996 and schools have to provide supervision during breaks. Because of that, </a:t>
            </a:r>
            <a:r>
              <a:rPr lang="en-US" sz="1800" dirty="0" err="1"/>
              <a:t>Viv</a:t>
            </a:r>
            <a:r>
              <a:rPr lang="en-US" sz="1800" dirty="0"/>
              <a:t> has been left with a lifelong disability."</a:t>
            </a:r>
          </a:p>
          <a:p>
            <a:pPr>
              <a:lnSpc>
                <a:spcPct val="80000"/>
              </a:lnSpc>
              <a:buFontTx/>
              <a:buNone/>
            </a:pPr>
            <a:r>
              <a:rPr lang="en-US" sz="1800" dirty="0" err="1"/>
              <a:t>Mr</a:t>
            </a:r>
            <a:r>
              <a:rPr lang="en-US" sz="1800" dirty="0"/>
              <a:t> </a:t>
            </a:r>
            <a:r>
              <a:rPr lang="en-US" sz="1800" dirty="0" err="1"/>
              <a:t>Ndaba's</a:t>
            </a:r>
            <a:r>
              <a:rPr lang="en-US" sz="1800" dirty="0"/>
              <a:t> solicitor, John McGuire, said the school's negligence resulted from its failure to abide by Department of Education guidelines that all breaks be supervised.</a:t>
            </a:r>
          </a:p>
          <a:p>
            <a:pPr>
              <a:lnSpc>
                <a:spcPct val="80000"/>
              </a:lnSpc>
              <a:buFontTx/>
              <a:buNone/>
            </a:pPr>
            <a:r>
              <a:rPr lang="en-US" sz="1800" dirty="0"/>
              <a:t>"At Epping they have a system of four 75-minute periods," he said. "In between the second and third period, there is a 10-minute break.</a:t>
            </a:r>
          </a:p>
          <a:p>
            <a:pPr>
              <a:lnSpc>
                <a:spcPct val="80000"/>
              </a:lnSpc>
              <a:buFontTx/>
              <a:buNone/>
            </a:pPr>
            <a:r>
              <a:rPr lang="en-US" sz="1800" dirty="0"/>
              <a:t>"The school submitted it didn't need to supervise that shorter break. But the judge found there was no distinction between the need to supervise the shorter break and other breaks such as lunch and morning tea."</a:t>
            </a:r>
          </a:p>
          <a:p>
            <a:pPr>
              <a:lnSpc>
                <a:spcPct val="80000"/>
              </a:lnSpc>
              <a:buFontTx/>
              <a:buNone/>
            </a:pPr>
            <a:r>
              <a:rPr lang="en-US" sz="1800" dirty="0"/>
              <a:t>A spokeswoman for </a:t>
            </a:r>
            <a:r>
              <a:rPr lang="en-US" sz="1800" dirty="0" err="1"/>
              <a:t>Mr</a:t>
            </a:r>
            <a:r>
              <a:rPr lang="en-US" sz="1800" dirty="0"/>
              <a:t> Carr said planned changes to negligence laws would strengthen the ability of schools to defend against public liability claims. "We will be strengthening the </a:t>
            </a:r>
            <a:r>
              <a:rPr lang="en-US" sz="1800" dirty="0" err="1"/>
              <a:t>defences</a:t>
            </a:r>
            <a:r>
              <a:rPr lang="en-US" sz="1800" dirty="0"/>
              <a:t> for schools for the sorts of cases that involve the issue of what is reasonable supervision." </a:t>
            </a:r>
            <a:endParaRPr lang="en-US" sz="1800" i="1" dirty="0"/>
          </a:p>
          <a:p>
            <a:pPr>
              <a:lnSpc>
                <a:spcPct val="80000"/>
              </a:lnSpc>
              <a:buFontTx/>
              <a:buNone/>
            </a:pPr>
            <a:r>
              <a:rPr lang="en-US" sz="1800" i="1" dirty="0"/>
              <a:t>This story was found at: </a:t>
            </a:r>
            <a:r>
              <a:rPr lang="en-US" sz="1800" dirty="0">
                <a:latin typeface="Arial" charset="0"/>
                <a:hlinkClick r:id="rId2"/>
              </a:rPr>
              <a:t>http://www.smh.com.au/articles/2002/05/22/1022038440185.html</a:t>
            </a:r>
            <a:r>
              <a:rPr lang="en-US" sz="1800" dirty="0">
                <a:latin typeface="Arial" charset="0"/>
              </a:rPr>
              <a:t> </a:t>
            </a:r>
          </a:p>
          <a:p>
            <a:pPr>
              <a:lnSpc>
                <a:spcPct val="80000"/>
              </a:lnSpc>
            </a:pPr>
            <a:endParaRPr lang="en-US" sz="1800" dirty="0">
              <a:latin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6" name="Rectangle 4"/>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The different types of policy</a:t>
            </a:r>
            <a:endParaRPr lang="en-AU" i="1" smtClean="0">
              <a:ln>
                <a:noFill/>
              </a:ln>
              <a:solidFill>
                <a:schemeClr val="tx1"/>
              </a:solidFill>
              <a:effectLst/>
            </a:endParaRPr>
          </a:p>
        </p:txBody>
      </p:sp>
      <p:sp>
        <p:nvSpPr>
          <p:cNvPr id="28677" name="Rectangle 5"/>
          <p:cNvSpPr>
            <a:spLocks noGrp="1"/>
          </p:cNvSpPr>
          <p:nvPr>
            <p:ph sz="quarter" idx="1"/>
          </p:nvPr>
        </p:nvSpPr>
        <p:spPr/>
        <p:txBody>
          <a:bodyPr/>
          <a:lstStyle/>
          <a:p>
            <a:r>
              <a:rPr lang="en-AU" sz="2400" dirty="0" smtClean="0"/>
              <a:t>To ensure that all aspects of the school’s mission for providing for student’s welfare are implemented, the following policies and procedures were in place or developed:</a:t>
            </a:r>
          </a:p>
          <a:p>
            <a:pPr>
              <a:buFont typeface="Wingdings 2" pitchFamily="18" charset="2"/>
              <a:buNone/>
            </a:pPr>
            <a:endParaRPr lang="en-US" sz="2400" dirty="0" smtClean="0">
              <a:solidFill>
                <a:schemeClr val="bg1"/>
              </a:solidFill>
            </a:endParaRPr>
          </a:p>
          <a:p>
            <a:r>
              <a:rPr lang="en-AU" sz="2400" b="1" dirty="0" smtClean="0"/>
              <a:t>Child Protection Policy</a:t>
            </a:r>
            <a:endParaRPr lang="en-AU" sz="2400" dirty="0" smtClean="0"/>
          </a:p>
          <a:p>
            <a:r>
              <a:rPr lang="en-AU" sz="2400" b="1" dirty="0" smtClean="0"/>
              <a:t>Security Policy (intruder / lockdown)</a:t>
            </a:r>
          </a:p>
          <a:p>
            <a:r>
              <a:rPr lang="en-AU" sz="2400" b="1" dirty="0" smtClean="0"/>
              <a:t>Supervision Policy</a:t>
            </a:r>
            <a:r>
              <a:rPr lang="en-AU" sz="2400" dirty="0" smtClean="0"/>
              <a:t> </a:t>
            </a:r>
          </a:p>
          <a:p>
            <a:r>
              <a:rPr lang="en-AU" sz="2400" b="1" dirty="0" smtClean="0"/>
              <a:t>Codes of Conduct Policy</a:t>
            </a:r>
            <a:r>
              <a:rPr lang="en-AU" sz="2400" dirty="0" smtClean="0"/>
              <a:t> </a:t>
            </a:r>
          </a:p>
          <a:p>
            <a:r>
              <a:rPr lang="en-AU" sz="2400" b="1" dirty="0" smtClean="0"/>
              <a:t>Pastoral Care Policy</a:t>
            </a:r>
            <a:r>
              <a:rPr lang="en-AU" sz="2400" dirty="0" smtClean="0"/>
              <a:t> </a:t>
            </a:r>
          </a:p>
          <a:p>
            <a:r>
              <a:rPr lang="en-AU" sz="2400" b="1" dirty="0" smtClean="0"/>
              <a:t>Communication Policy</a:t>
            </a:r>
            <a:r>
              <a:rPr lang="en-AU" sz="2400"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676"/>
                                        </p:tgtEl>
                                        <p:attrNameLst>
                                          <p:attrName>style.visibility</p:attrName>
                                        </p:attrNameLst>
                                      </p:cBhvr>
                                      <p:to>
                                        <p:strVal val="visible"/>
                                      </p:to>
                                    </p:set>
                                    <p:animEffect transition="in" filter="fade">
                                      <p:cBhvr>
                                        <p:cTn id="7" dur="2000"/>
                                        <p:tgtEl>
                                          <p:spTgt spid="2867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677">
                                            <p:txEl>
                                              <p:pRg st="0" end="0"/>
                                            </p:txEl>
                                          </p:spTgt>
                                        </p:tgtEl>
                                        <p:attrNameLst>
                                          <p:attrName>style.visibility</p:attrName>
                                        </p:attrNameLst>
                                      </p:cBhvr>
                                      <p:to>
                                        <p:strVal val="visible"/>
                                      </p:to>
                                    </p:set>
                                    <p:animEffect transition="in" filter="fade">
                                      <p:cBhvr>
                                        <p:cTn id="12" dur="2000"/>
                                        <p:tgtEl>
                                          <p:spTgt spid="2867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677">
                                            <p:txEl>
                                              <p:pRg st="2" end="2"/>
                                            </p:txEl>
                                          </p:spTgt>
                                        </p:tgtEl>
                                        <p:attrNameLst>
                                          <p:attrName>style.visibility</p:attrName>
                                        </p:attrNameLst>
                                      </p:cBhvr>
                                      <p:to>
                                        <p:strVal val="visible"/>
                                      </p:to>
                                    </p:set>
                                    <p:animEffect transition="in" filter="fade">
                                      <p:cBhvr>
                                        <p:cTn id="17" dur="2000"/>
                                        <p:tgtEl>
                                          <p:spTgt spid="2867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8677">
                                            <p:txEl>
                                              <p:pRg st="3" end="3"/>
                                            </p:txEl>
                                          </p:spTgt>
                                        </p:tgtEl>
                                        <p:attrNameLst>
                                          <p:attrName>style.visibility</p:attrName>
                                        </p:attrNameLst>
                                      </p:cBhvr>
                                      <p:to>
                                        <p:strVal val="visible"/>
                                      </p:to>
                                    </p:set>
                                    <p:animEffect transition="in" filter="fade">
                                      <p:cBhvr>
                                        <p:cTn id="22" dur="2000"/>
                                        <p:tgtEl>
                                          <p:spTgt spid="2867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8677">
                                            <p:txEl>
                                              <p:pRg st="4" end="4"/>
                                            </p:txEl>
                                          </p:spTgt>
                                        </p:tgtEl>
                                        <p:attrNameLst>
                                          <p:attrName>style.visibility</p:attrName>
                                        </p:attrNameLst>
                                      </p:cBhvr>
                                      <p:to>
                                        <p:strVal val="visible"/>
                                      </p:to>
                                    </p:set>
                                    <p:animEffect transition="in" filter="fade">
                                      <p:cBhvr>
                                        <p:cTn id="27" dur="2000"/>
                                        <p:tgtEl>
                                          <p:spTgt spid="2867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8677">
                                            <p:txEl>
                                              <p:pRg st="5" end="5"/>
                                            </p:txEl>
                                          </p:spTgt>
                                        </p:tgtEl>
                                        <p:attrNameLst>
                                          <p:attrName>style.visibility</p:attrName>
                                        </p:attrNameLst>
                                      </p:cBhvr>
                                      <p:to>
                                        <p:strVal val="visible"/>
                                      </p:to>
                                    </p:set>
                                    <p:animEffect transition="in" filter="fade">
                                      <p:cBhvr>
                                        <p:cTn id="32" dur="2000"/>
                                        <p:tgtEl>
                                          <p:spTgt spid="2867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8677">
                                            <p:txEl>
                                              <p:pRg st="6" end="6"/>
                                            </p:txEl>
                                          </p:spTgt>
                                        </p:tgtEl>
                                        <p:attrNameLst>
                                          <p:attrName>style.visibility</p:attrName>
                                        </p:attrNameLst>
                                      </p:cBhvr>
                                      <p:to>
                                        <p:strVal val="visible"/>
                                      </p:to>
                                    </p:set>
                                    <p:animEffect transition="in" filter="fade">
                                      <p:cBhvr>
                                        <p:cTn id="37" dur="2000"/>
                                        <p:tgtEl>
                                          <p:spTgt spid="2867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8677">
                                            <p:txEl>
                                              <p:pRg st="7" end="7"/>
                                            </p:txEl>
                                          </p:spTgt>
                                        </p:tgtEl>
                                        <p:attrNameLst>
                                          <p:attrName>style.visibility</p:attrName>
                                        </p:attrNameLst>
                                      </p:cBhvr>
                                      <p:to>
                                        <p:strVal val="visible"/>
                                      </p:to>
                                    </p:set>
                                    <p:animEffect transition="in" filter="fade">
                                      <p:cBhvr>
                                        <p:cTn id="42" dur="2000"/>
                                        <p:tgtEl>
                                          <p:spTgt spid="2867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p:bldP spid="28677"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6" name="Rectangle 6"/>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b="0" i="1" smtClean="0">
                <a:ln>
                  <a:noFill/>
                </a:ln>
                <a:solidFill>
                  <a:schemeClr val="tx1"/>
                </a:solidFill>
                <a:effectLst/>
              </a:rPr>
              <a:t>Child Protection Policy</a:t>
            </a:r>
          </a:p>
        </p:txBody>
      </p:sp>
      <p:sp>
        <p:nvSpPr>
          <p:cNvPr id="30727" name="Rectangle 7"/>
          <p:cNvSpPr>
            <a:spLocks noGrp="1"/>
          </p:cNvSpPr>
          <p:nvPr>
            <p:ph sz="quarter" idx="1"/>
          </p:nvPr>
        </p:nvSpPr>
        <p:spPr/>
        <p:txBody>
          <a:bodyPr/>
          <a:lstStyle/>
          <a:p>
            <a:r>
              <a:rPr lang="en-AU" smtClean="0"/>
              <a:t>Definitions and concepts </a:t>
            </a:r>
          </a:p>
          <a:p>
            <a:r>
              <a:rPr lang="en-AU" smtClean="0"/>
              <a:t>Legislative requirements </a:t>
            </a:r>
          </a:p>
          <a:p>
            <a:r>
              <a:rPr lang="en-AU" smtClean="0"/>
              <a:t>Preventative strategies </a:t>
            </a:r>
          </a:p>
          <a:p>
            <a:r>
              <a:rPr lang="en-AU" smtClean="0"/>
              <a:t>Reporting and investigating reportable conduct of employees </a:t>
            </a:r>
          </a:p>
          <a:p>
            <a:r>
              <a:rPr lang="en-AU" smtClean="0"/>
              <a:t>Investigation processes </a:t>
            </a:r>
          </a:p>
          <a:p>
            <a:r>
              <a:rPr lang="en-AU" smtClean="0"/>
              <a:t>documentation </a:t>
            </a:r>
          </a:p>
          <a:p>
            <a:endParaRPr lang="en-AU"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726"/>
                                        </p:tgtEl>
                                        <p:attrNameLst>
                                          <p:attrName>style.visibility</p:attrName>
                                        </p:attrNameLst>
                                      </p:cBhvr>
                                      <p:to>
                                        <p:strVal val="visible"/>
                                      </p:to>
                                    </p:set>
                                    <p:animEffect transition="in" filter="fade">
                                      <p:cBhvr>
                                        <p:cTn id="7" dur="2000"/>
                                        <p:tgtEl>
                                          <p:spTgt spid="307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27">
                                            <p:txEl>
                                              <p:pRg st="0" end="0"/>
                                            </p:txEl>
                                          </p:spTgt>
                                        </p:tgtEl>
                                        <p:attrNameLst>
                                          <p:attrName>style.visibility</p:attrName>
                                        </p:attrNameLst>
                                      </p:cBhvr>
                                      <p:to>
                                        <p:strVal val="visible"/>
                                      </p:to>
                                    </p:set>
                                    <p:animEffect transition="in" filter="fade">
                                      <p:cBhvr>
                                        <p:cTn id="12" dur="2000"/>
                                        <p:tgtEl>
                                          <p:spTgt spid="3072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27">
                                            <p:txEl>
                                              <p:pRg st="1" end="1"/>
                                            </p:txEl>
                                          </p:spTgt>
                                        </p:tgtEl>
                                        <p:attrNameLst>
                                          <p:attrName>style.visibility</p:attrName>
                                        </p:attrNameLst>
                                      </p:cBhvr>
                                      <p:to>
                                        <p:strVal val="visible"/>
                                      </p:to>
                                    </p:set>
                                    <p:animEffect transition="in" filter="fade">
                                      <p:cBhvr>
                                        <p:cTn id="17" dur="2000"/>
                                        <p:tgtEl>
                                          <p:spTgt spid="3072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727">
                                            <p:txEl>
                                              <p:pRg st="2" end="2"/>
                                            </p:txEl>
                                          </p:spTgt>
                                        </p:tgtEl>
                                        <p:attrNameLst>
                                          <p:attrName>style.visibility</p:attrName>
                                        </p:attrNameLst>
                                      </p:cBhvr>
                                      <p:to>
                                        <p:strVal val="visible"/>
                                      </p:to>
                                    </p:set>
                                    <p:animEffect transition="in" filter="fade">
                                      <p:cBhvr>
                                        <p:cTn id="22" dur="2000"/>
                                        <p:tgtEl>
                                          <p:spTgt spid="3072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0727">
                                            <p:txEl>
                                              <p:pRg st="3" end="3"/>
                                            </p:txEl>
                                          </p:spTgt>
                                        </p:tgtEl>
                                        <p:attrNameLst>
                                          <p:attrName>style.visibility</p:attrName>
                                        </p:attrNameLst>
                                      </p:cBhvr>
                                      <p:to>
                                        <p:strVal val="visible"/>
                                      </p:to>
                                    </p:set>
                                    <p:animEffect transition="in" filter="fade">
                                      <p:cBhvr>
                                        <p:cTn id="27" dur="2000"/>
                                        <p:tgtEl>
                                          <p:spTgt spid="3072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0727">
                                            <p:txEl>
                                              <p:pRg st="4" end="4"/>
                                            </p:txEl>
                                          </p:spTgt>
                                        </p:tgtEl>
                                        <p:attrNameLst>
                                          <p:attrName>style.visibility</p:attrName>
                                        </p:attrNameLst>
                                      </p:cBhvr>
                                      <p:to>
                                        <p:strVal val="visible"/>
                                      </p:to>
                                    </p:set>
                                    <p:animEffect transition="in" filter="fade">
                                      <p:cBhvr>
                                        <p:cTn id="32" dur="2000"/>
                                        <p:tgtEl>
                                          <p:spTgt spid="30727">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0727">
                                            <p:txEl>
                                              <p:pRg st="5" end="5"/>
                                            </p:txEl>
                                          </p:spTgt>
                                        </p:tgtEl>
                                        <p:attrNameLst>
                                          <p:attrName>style.visibility</p:attrName>
                                        </p:attrNameLst>
                                      </p:cBhvr>
                                      <p:to>
                                        <p:strVal val="visible"/>
                                      </p:to>
                                    </p:set>
                                    <p:animEffect transition="in" filter="fade">
                                      <p:cBhvr>
                                        <p:cTn id="37" dur="2000"/>
                                        <p:tgtEl>
                                          <p:spTgt spid="3072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6" grpId="0"/>
      <p:bldP spid="30727"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2" name="Rectangle 4"/>
          <p:cNvSpPr>
            <a:spLocks noGrp="1"/>
          </p:cNvSpPr>
          <p:nvPr>
            <p:ph type="title"/>
          </p:nvPr>
        </p:nvSpPr>
        <p:spPr bwMode="auto">
          <a:noFill/>
        </p:spPr>
        <p:txBody>
          <a:bodyPr wrap="square" lIns="91440" tIns="45720" rIns="91440" bIns="45720" numCol="1" anchorCtr="0" compatLnSpc="1">
            <a:prstTxWarp prst="textNoShape">
              <a:avLst/>
            </a:prstTxWarp>
            <a:normAutofit fontScale="90000"/>
          </a:bodyPr>
          <a:lstStyle/>
          <a:p>
            <a:r>
              <a:rPr lang="en-AU" sz="4400" b="0" i="1" smtClean="0">
                <a:ln>
                  <a:noFill/>
                </a:ln>
                <a:solidFill>
                  <a:schemeClr val="tx1"/>
                </a:solidFill>
                <a:effectLst/>
              </a:rPr>
              <a:t>Security</a:t>
            </a:r>
            <a:r>
              <a:rPr lang="en-AU" sz="3700" b="0" i="1" smtClean="0">
                <a:ln>
                  <a:noFill/>
                </a:ln>
                <a:solidFill>
                  <a:schemeClr val="tx1"/>
                </a:solidFill>
                <a:effectLst/>
              </a:rPr>
              <a:t> Policy</a:t>
            </a:r>
            <a:r>
              <a:rPr lang="en-AU" sz="3700" b="0" smtClean="0">
                <a:ln>
                  <a:noFill/>
                </a:ln>
                <a:solidFill>
                  <a:schemeClr val="tx1"/>
                </a:solidFill>
                <a:effectLst/>
              </a:rPr>
              <a:t/>
            </a:r>
            <a:br>
              <a:rPr lang="en-AU" sz="3700" b="0" smtClean="0">
                <a:ln>
                  <a:noFill/>
                </a:ln>
                <a:solidFill>
                  <a:schemeClr val="tx1"/>
                </a:solidFill>
                <a:effectLst/>
              </a:rPr>
            </a:br>
            <a:endParaRPr lang="en-AU" sz="3700" b="0" smtClean="0">
              <a:ln>
                <a:noFill/>
              </a:ln>
              <a:solidFill>
                <a:schemeClr val="tx1"/>
              </a:solidFill>
              <a:effectLst/>
            </a:endParaRPr>
          </a:p>
        </p:txBody>
      </p:sp>
      <p:sp>
        <p:nvSpPr>
          <p:cNvPr id="32770" name="Content Placeholder 2"/>
          <p:cNvSpPr>
            <a:spLocks noGrp="1"/>
          </p:cNvSpPr>
          <p:nvPr>
            <p:ph sz="quarter" idx="1"/>
          </p:nvPr>
        </p:nvSpPr>
        <p:spPr/>
        <p:txBody>
          <a:bodyPr/>
          <a:lstStyle/>
          <a:p>
            <a:r>
              <a:rPr lang="en-AU" smtClean="0"/>
              <a:t>Procedures for security of grounds and buildings </a:t>
            </a:r>
          </a:p>
          <a:p>
            <a:r>
              <a:rPr lang="en-AU" smtClean="0"/>
              <a:t>Use of grounds and facilities </a:t>
            </a:r>
          </a:p>
          <a:p>
            <a:r>
              <a:rPr lang="en-AU" smtClean="0"/>
              <a:t>Emergency procedures </a:t>
            </a:r>
          </a:p>
          <a:p>
            <a:r>
              <a:rPr lang="en-AU" smtClean="0"/>
              <a:t>Travel on </a:t>
            </a:r>
            <a:r>
              <a:rPr lang="en-AU" b="1" smtClean="0"/>
              <a:t>school</a:t>
            </a:r>
            <a:r>
              <a:rPr lang="en-AU" smtClean="0"/>
              <a:t>-related activities </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2772"/>
                                        </p:tgtEl>
                                        <p:attrNameLst>
                                          <p:attrName>style.visibility</p:attrName>
                                        </p:attrNameLst>
                                      </p:cBhvr>
                                      <p:to>
                                        <p:strVal val="visible"/>
                                      </p:to>
                                    </p:set>
                                    <p:animEffect transition="in" filter="fade">
                                      <p:cBhvr>
                                        <p:cTn id="7" dur="2000"/>
                                        <p:tgtEl>
                                          <p:spTgt spid="3277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770">
                                            <p:txEl>
                                              <p:pRg st="0" end="0"/>
                                            </p:txEl>
                                          </p:spTgt>
                                        </p:tgtEl>
                                        <p:attrNameLst>
                                          <p:attrName>style.visibility</p:attrName>
                                        </p:attrNameLst>
                                      </p:cBhvr>
                                      <p:to>
                                        <p:strVal val="visible"/>
                                      </p:to>
                                    </p:set>
                                    <p:animEffect transition="in" filter="fade">
                                      <p:cBhvr>
                                        <p:cTn id="12" dur="2000"/>
                                        <p:tgtEl>
                                          <p:spTgt spid="3277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770">
                                            <p:txEl>
                                              <p:pRg st="1" end="1"/>
                                            </p:txEl>
                                          </p:spTgt>
                                        </p:tgtEl>
                                        <p:attrNameLst>
                                          <p:attrName>style.visibility</p:attrName>
                                        </p:attrNameLst>
                                      </p:cBhvr>
                                      <p:to>
                                        <p:strVal val="visible"/>
                                      </p:to>
                                    </p:set>
                                    <p:animEffect transition="in" filter="fade">
                                      <p:cBhvr>
                                        <p:cTn id="17" dur="2000"/>
                                        <p:tgtEl>
                                          <p:spTgt spid="32770">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2770">
                                            <p:txEl>
                                              <p:pRg st="2" end="2"/>
                                            </p:txEl>
                                          </p:spTgt>
                                        </p:tgtEl>
                                        <p:attrNameLst>
                                          <p:attrName>style.visibility</p:attrName>
                                        </p:attrNameLst>
                                      </p:cBhvr>
                                      <p:to>
                                        <p:strVal val="visible"/>
                                      </p:to>
                                    </p:set>
                                    <p:animEffect transition="in" filter="fade">
                                      <p:cBhvr>
                                        <p:cTn id="22" dur="2000"/>
                                        <p:tgtEl>
                                          <p:spTgt spid="32770">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2770">
                                            <p:txEl>
                                              <p:pRg st="3" end="3"/>
                                            </p:txEl>
                                          </p:spTgt>
                                        </p:tgtEl>
                                        <p:attrNameLst>
                                          <p:attrName>style.visibility</p:attrName>
                                        </p:attrNameLst>
                                      </p:cBhvr>
                                      <p:to>
                                        <p:strVal val="visible"/>
                                      </p:to>
                                    </p:set>
                                    <p:animEffect transition="in" filter="fade">
                                      <p:cBhvr>
                                        <p:cTn id="27" dur="2000"/>
                                        <p:tgtEl>
                                          <p:spTgt spid="3277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p:bldP spid="32770"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21" name="Rectangle 5"/>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b="0" i="1" smtClean="0">
                <a:ln>
                  <a:noFill/>
                </a:ln>
                <a:solidFill>
                  <a:schemeClr val="tx1"/>
                </a:solidFill>
                <a:effectLst/>
              </a:rPr>
              <a:t>Supervision Policy</a:t>
            </a:r>
          </a:p>
        </p:txBody>
      </p:sp>
      <p:sp>
        <p:nvSpPr>
          <p:cNvPr id="34822" name="Rectangle 6"/>
          <p:cNvSpPr>
            <a:spLocks noGrp="1"/>
          </p:cNvSpPr>
          <p:nvPr>
            <p:ph sz="quarter" idx="1"/>
          </p:nvPr>
        </p:nvSpPr>
        <p:spPr/>
        <p:txBody>
          <a:bodyPr/>
          <a:lstStyle/>
          <a:p>
            <a:r>
              <a:rPr lang="en-AU" b="1" smtClean="0"/>
              <a:t>Duty</a:t>
            </a:r>
            <a:r>
              <a:rPr lang="en-AU" smtClean="0"/>
              <a:t> of </a:t>
            </a:r>
            <a:r>
              <a:rPr lang="en-AU" b="1" smtClean="0"/>
              <a:t>care</a:t>
            </a:r>
            <a:r>
              <a:rPr lang="en-AU" smtClean="0"/>
              <a:t> and risk management </a:t>
            </a:r>
          </a:p>
          <a:p>
            <a:r>
              <a:rPr lang="en-AU" smtClean="0"/>
              <a:t>Levels of supervision for on-site and off-site activities </a:t>
            </a:r>
          </a:p>
          <a:p>
            <a:r>
              <a:rPr lang="en-AU" smtClean="0"/>
              <a:t>Guidelines for supervisors </a:t>
            </a:r>
          </a:p>
          <a:p>
            <a:endParaRPr lang="en-AU"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4821"/>
                                        </p:tgtEl>
                                        <p:attrNameLst>
                                          <p:attrName>style.visibility</p:attrName>
                                        </p:attrNameLst>
                                      </p:cBhvr>
                                      <p:to>
                                        <p:strVal val="visible"/>
                                      </p:to>
                                    </p:set>
                                    <p:animEffect transition="in" filter="fade">
                                      <p:cBhvr>
                                        <p:cTn id="7" dur="2000"/>
                                        <p:tgtEl>
                                          <p:spTgt spid="348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822">
                                            <p:txEl>
                                              <p:pRg st="0" end="0"/>
                                            </p:txEl>
                                          </p:spTgt>
                                        </p:tgtEl>
                                        <p:attrNameLst>
                                          <p:attrName>style.visibility</p:attrName>
                                        </p:attrNameLst>
                                      </p:cBhvr>
                                      <p:to>
                                        <p:strVal val="visible"/>
                                      </p:to>
                                    </p:set>
                                    <p:animEffect transition="in" filter="fade">
                                      <p:cBhvr>
                                        <p:cTn id="12" dur="2000"/>
                                        <p:tgtEl>
                                          <p:spTgt spid="3482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4822">
                                            <p:txEl>
                                              <p:pRg st="1" end="1"/>
                                            </p:txEl>
                                          </p:spTgt>
                                        </p:tgtEl>
                                        <p:attrNameLst>
                                          <p:attrName>style.visibility</p:attrName>
                                        </p:attrNameLst>
                                      </p:cBhvr>
                                      <p:to>
                                        <p:strVal val="visible"/>
                                      </p:to>
                                    </p:set>
                                    <p:animEffect transition="in" filter="fade">
                                      <p:cBhvr>
                                        <p:cTn id="17" dur="2000"/>
                                        <p:tgtEl>
                                          <p:spTgt spid="3482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4822">
                                            <p:txEl>
                                              <p:pRg st="2" end="2"/>
                                            </p:txEl>
                                          </p:spTgt>
                                        </p:tgtEl>
                                        <p:attrNameLst>
                                          <p:attrName>style.visibility</p:attrName>
                                        </p:attrNameLst>
                                      </p:cBhvr>
                                      <p:to>
                                        <p:strVal val="visible"/>
                                      </p:to>
                                    </p:set>
                                    <p:animEffect transition="in" filter="fade">
                                      <p:cBhvr>
                                        <p:cTn id="22" dur="2000"/>
                                        <p:tgtEl>
                                          <p:spTgt spid="3482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1" grpId="0"/>
      <p:bldP spid="34822"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9" name="Rectangle 5"/>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b="0" i="1" smtClean="0">
                <a:ln>
                  <a:noFill/>
                </a:ln>
                <a:solidFill>
                  <a:schemeClr val="tx1"/>
                </a:solidFill>
                <a:effectLst/>
              </a:rPr>
              <a:t>Codes of Conduct Policy</a:t>
            </a:r>
          </a:p>
        </p:txBody>
      </p:sp>
      <p:sp>
        <p:nvSpPr>
          <p:cNvPr id="36870" name="Rectangle 6"/>
          <p:cNvSpPr>
            <a:spLocks noGrp="1"/>
          </p:cNvSpPr>
          <p:nvPr>
            <p:ph sz="quarter" idx="1"/>
          </p:nvPr>
        </p:nvSpPr>
        <p:spPr/>
        <p:txBody>
          <a:bodyPr/>
          <a:lstStyle/>
          <a:p>
            <a:r>
              <a:rPr lang="en-AU" smtClean="0"/>
              <a:t>Code of conduct for staff </a:t>
            </a:r>
          </a:p>
          <a:p>
            <a:r>
              <a:rPr lang="en-AU" smtClean="0"/>
              <a:t>Code of conduct for students </a:t>
            </a:r>
          </a:p>
          <a:p>
            <a:r>
              <a:rPr lang="en-AU" smtClean="0"/>
              <a:t>Behaviour management </a:t>
            </a:r>
          </a:p>
          <a:p>
            <a:r>
              <a:rPr lang="en-AU" smtClean="0"/>
              <a:t>The role of the Student Representative Program </a:t>
            </a:r>
          </a:p>
          <a:p>
            <a:endParaRPr lang="en-AU"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6869"/>
                                        </p:tgtEl>
                                        <p:attrNameLst>
                                          <p:attrName>style.visibility</p:attrName>
                                        </p:attrNameLst>
                                      </p:cBhvr>
                                      <p:to>
                                        <p:strVal val="visible"/>
                                      </p:to>
                                    </p:set>
                                    <p:animEffect transition="in" filter="fade">
                                      <p:cBhvr>
                                        <p:cTn id="7" dur="2000"/>
                                        <p:tgtEl>
                                          <p:spTgt spid="3686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870">
                                            <p:txEl>
                                              <p:pRg st="0" end="0"/>
                                            </p:txEl>
                                          </p:spTgt>
                                        </p:tgtEl>
                                        <p:attrNameLst>
                                          <p:attrName>style.visibility</p:attrName>
                                        </p:attrNameLst>
                                      </p:cBhvr>
                                      <p:to>
                                        <p:strVal val="visible"/>
                                      </p:to>
                                    </p:set>
                                    <p:animEffect transition="in" filter="fade">
                                      <p:cBhvr>
                                        <p:cTn id="12" dur="2000"/>
                                        <p:tgtEl>
                                          <p:spTgt spid="3687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870">
                                            <p:txEl>
                                              <p:pRg st="1" end="1"/>
                                            </p:txEl>
                                          </p:spTgt>
                                        </p:tgtEl>
                                        <p:attrNameLst>
                                          <p:attrName>style.visibility</p:attrName>
                                        </p:attrNameLst>
                                      </p:cBhvr>
                                      <p:to>
                                        <p:strVal val="visible"/>
                                      </p:to>
                                    </p:set>
                                    <p:animEffect transition="in" filter="fade">
                                      <p:cBhvr>
                                        <p:cTn id="17" dur="2000"/>
                                        <p:tgtEl>
                                          <p:spTgt spid="36870">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6870">
                                            <p:txEl>
                                              <p:pRg st="2" end="2"/>
                                            </p:txEl>
                                          </p:spTgt>
                                        </p:tgtEl>
                                        <p:attrNameLst>
                                          <p:attrName>style.visibility</p:attrName>
                                        </p:attrNameLst>
                                      </p:cBhvr>
                                      <p:to>
                                        <p:strVal val="visible"/>
                                      </p:to>
                                    </p:set>
                                    <p:animEffect transition="in" filter="fade">
                                      <p:cBhvr>
                                        <p:cTn id="22" dur="2000"/>
                                        <p:tgtEl>
                                          <p:spTgt spid="36870">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6870">
                                            <p:txEl>
                                              <p:pRg st="3" end="3"/>
                                            </p:txEl>
                                          </p:spTgt>
                                        </p:tgtEl>
                                        <p:attrNameLst>
                                          <p:attrName>style.visibility</p:attrName>
                                        </p:attrNameLst>
                                      </p:cBhvr>
                                      <p:to>
                                        <p:strVal val="visible"/>
                                      </p:to>
                                    </p:set>
                                    <p:animEffect transition="in" filter="fade">
                                      <p:cBhvr>
                                        <p:cTn id="27" dur="2000"/>
                                        <p:tgtEl>
                                          <p:spTgt spid="3687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9" grpId="0"/>
      <p:bldP spid="36870"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Title 1"/>
          <p:cNvSpPr>
            <a:spLocks noGrp="1"/>
          </p:cNvSpPr>
          <p:nvPr>
            <p:ph type="title"/>
          </p:nvPr>
        </p:nvSpPr>
        <p:spPr bwMode="auto"/>
        <p:txBody>
          <a:bodyPr wrap="square" lIns="91440" tIns="45720" rIns="91440" bIns="45720" numCol="1" anchorCtr="0" compatLnSpc="1">
            <a:prstTxWarp prst="textNoShape">
              <a:avLst/>
            </a:prstTxWarp>
          </a:bodyPr>
          <a:lstStyle/>
          <a:p>
            <a:r>
              <a:rPr lang="en-AU" b="0" smtClean="0">
                <a:ln>
                  <a:noFill/>
                </a:ln>
                <a:solidFill>
                  <a:schemeClr val="tx1"/>
                </a:solidFill>
                <a:effectLst/>
              </a:rPr>
              <a:t>Pastoral Care Policy</a:t>
            </a:r>
            <a:endParaRPr lang="en-US" b="0" smtClean="0">
              <a:ln>
                <a:noFill/>
              </a:ln>
              <a:solidFill>
                <a:schemeClr val="tx1"/>
              </a:solidFill>
              <a:effectLst/>
            </a:endParaRPr>
          </a:p>
        </p:txBody>
      </p:sp>
      <p:sp>
        <p:nvSpPr>
          <p:cNvPr id="38916" name="Rectangle 4"/>
          <p:cNvSpPr>
            <a:spLocks noGrp="1"/>
          </p:cNvSpPr>
          <p:nvPr>
            <p:ph sz="quarter" idx="1"/>
          </p:nvPr>
        </p:nvSpPr>
        <p:spPr/>
        <p:txBody>
          <a:bodyPr/>
          <a:lstStyle/>
          <a:p>
            <a:r>
              <a:rPr lang="en-AU" smtClean="0"/>
              <a:t>Classroom support system </a:t>
            </a:r>
          </a:p>
          <a:p>
            <a:r>
              <a:rPr lang="en-AU" smtClean="0"/>
              <a:t>Health </a:t>
            </a:r>
            <a:r>
              <a:rPr lang="en-AU" b="1" smtClean="0"/>
              <a:t>care</a:t>
            </a:r>
            <a:r>
              <a:rPr lang="en-AU" smtClean="0"/>
              <a:t> procedures </a:t>
            </a:r>
          </a:p>
          <a:p>
            <a:r>
              <a:rPr lang="en-AU" smtClean="0"/>
              <a:t>Access to special services such as counselling </a:t>
            </a:r>
          </a:p>
          <a:p>
            <a:r>
              <a:rPr lang="en-AU" smtClean="0"/>
              <a:t>Critical incident policy </a:t>
            </a:r>
          </a:p>
          <a:p>
            <a:r>
              <a:rPr lang="en-AU" smtClean="0"/>
              <a:t>Homework policy </a:t>
            </a:r>
          </a:p>
          <a:p>
            <a:endParaRPr lang="en-AU"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fade">
                                      <p:cBhvr>
                                        <p:cTn id="7" dur="2000"/>
                                        <p:tgtEl>
                                          <p:spTgt spid="1229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916">
                                            <p:txEl>
                                              <p:pRg st="0" end="0"/>
                                            </p:txEl>
                                          </p:spTgt>
                                        </p:tgtEl>
                                        <p:attrNameLst>
                                          <p:attrName>style.visibility</p:attrName>
                                        </p:attrNameLst>
                                      </p:cBhvr>
                                      <p:to>
                                        <p:strVal val="visible"/>
                                      </p:to>
                                    </p:set>
                                    <p:animEffect transition="in" filter="fade">
                                      <p:cBhvr>
                                        <p:cTn id="12" dur="2000"/>
                                        <p:tgtEl>
                                          <p:spTgt spid="3891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8916">
                                            <p:txEl>
                                              <p:pRg st="1" end="1"/>
                                            </p:txEl>
                                          </p:spTgt>
                                        </p:tgtEl>
                                        <p:attrNameLst>
                                          <p:attrName>style.visibility</p:attrName>
                                        </p:attrNameLst>
                                      </p:cBhvr>
                                      <p:to>
                                        <p:strVal val="visible"/>
                                      </p:to>
                                    </p:set>
                                    <p:animEffect transition="in" filter="fade">
                                      <p:cBhvr>
                                        <p:cTn id="17" dur="2000"/>
                                        <p:tgtEl>
                                          <p:spTgt spid="3891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8916">
                                            <p:txEl>
                                              <p:pRg st="2" end="2"/>
                                            </p:txEl>
                                          </p:spTgt>
                                        </p:tgtEl>
                                        <p:attrNameLst>
                                          <p:attrName>style.visibility</p:attrName>
                                        </p:attrNameLst>
                                      </p:cBhvr>
                                      <p:to>
                                        <p:strVal val="visible"/>
                                      </p:to>
                                    </p:set>
                                    <p:animEffect transition="in" filter="fade">
                                      <p:cBhvr>
                                        <p:cTn id="22" dur="2000"/>
                                        <p:tgtEl>
                                          <p:spTgt spid="3891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8916">
                                            <p:txEl>
                                              <p:pRg st="3" end="3"/>
                                            </p:txEl>
                                          </p:spTgt>
                                        </p:tgtEl>
                                        <p:attrNameLst>
                                          <p:attrName>style.visibility</p:attrName>
                                        </p:attrNameLst>
                                      </p:cBhvr>
                                      <p:to>
                                        <p:strVal val="visible"/>
                                      </p:to>
                                    </p:set>
                                    <p:animEffect transition="in" filter="fade">
                                      <p:cBhvr>
                                        <p:cTn id="27" dur="2000"/>
                                        <p:tgtEl>
                                          <p:spTgt spid="38916">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8916">
                                            <p:txEl>
                                              <p:pRg st="4" end="4"/>
                                            </p:txEl>
                                          </p:spTgt>
                                        </p:tgtEl>
                                        <p:attrNameLst>
                                          <p:attrName>style.visibility</p:attrName>
                                        </p:attrNameLst>
                                      </p:cBhvr>
                                      <p:to>
                                        <p:strVal val="visible"/>
                                      </p:to>
                                    </p:set>
                                    <p:animEffect transition="in" filter="fade">
                                      <p:cBhvr>
                                        <p:cTn id="32" dur="2000"/>
                                        <p:tgtEl>
                                          <p:spTgt spid="3891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3891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b="0" i="1" smtClean="0">
                <a:ln>
                  <a:noFill/>
                </a:ln>
                <a:solidFill>
                  <a:schemeClr val="tx1"/>
                </a:solidFill>
                <a:effectLst/>
              </a:rPr>
              <a:t>Communication Policy</a:t>
            </a:r>
          </a:p>
        </p:txBody>
      </p:sp>
      <p:sp>
        <p:nvSpPr>
          <p:cNvPr id="54275" name="Rectangle 3"/>
          <p:cNvSpPr>
            <a:spLocks noGrp="1"/>
          </p:cNvSpPr>
          <p:nvPr>
            <p:ph sz="quarter" idx="1"/>
          </p:nvPr>
        </p:nvSpPr>
        <p:spPr/>
        <p:txBody>
          <a:bodyPr/>
          <a:lstStyle/>
          <a:p>
            <a:r>
              <a:rPr lang="en-AU" smtClean="0"/>
              <a:t>Formal and informal mechanisms in place for facilitating communication between the </a:t>
            </a:r>
            <a:r>
              <a:rPr lang="en-AU" b="1" smtClean="0"/>
              <a:t>school</a:t>
            </a:r>
            <a:r>
              <a:rPr lang="en-AU" smtClean="0"/>
              <a:t> and those with an interest in the student’s education and well-being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sz="2800" i="1" smtClean="0">
                <a:ln>
                  <a:noFill/>
                </a:ln>
                <a:solidFill>
                  <a:schemeClr val="tx1"/>
                </a:solidFill>
                <a:effectLst/>
              </a:rPr>
              <a:t>Care of Students Who Become Unwell at School</a:t>
            </a:r>
            <a:br>
              <a:rPr lang="en-AU" sz="2800" i="1" smtClean="0">
                <a:ln>
                  <a:noFill/>
                </a:ln>
                <a:solidFill>
                  <a:schemeClr val="tx1"/>
                </a:solidFill>
                <a:effectLst/>
              </a:rPr>
            </a:br>
            <a:endParaRPr lang="en-AU" sz="2800" i="1" smtClean="0">
              <a:ln>
                <a:noFill/>
              </a:ln>
              <a:solidFill>
                <a:schemeClr val="tx1"/>
              </a:solidFill>
              <a:effectLst/>
            </a:endParaRPr>
          </a:p>
        </p:txBody>
      </p:sp>
      <p:sp>
        <p:nvSpPr>
          <p:cNvPr id="86019" name="Rectangle 3"/>
          <p:cNvSpPr>
            <a:spLocks noGrp="1"/>
          </p:cNvSpPr>
          <p:nvPr>
            <p:ph sz="quarter" idx="1"/>
          </p:nvPr>
        </p:nvSpPr>
        <p:spPr/>
        <p:txBody>
          <a:bodyPr/>
          <a:lstStyle/>
          <a:p>
            <a:endParaRPr lang="en-AU" smtClean="0"/>
          </a:p>
          <a:p>
            <a:r>
              <a:rPr lang="en-US" smtClean="0"/>
              <a:t>The Department of Education states: </a:t>
            </a:r>
          </a:p>
          <a:p>
            <a:pPr>
              <a:buFont typeface="Wingdings 2" pitchFamily="18" charset="2"/>
              <a:buNone/>
            </a:pPr>
            <a:endParaRPr lang="en-AU" smtClean="0"/>
          </a:p>
          <a:p>
            <a:pPr>
              <a:buFont typeface="Wingdings 2" pitchFamily="18" charset="2"/>
              <a:buNone/>
            </a:pPr>
            <a:r>
              <a:rPr lang="en-AU" i="1" smtClean="0"/>
              <a:t>	Students who become unwell at school are best transferred to the care of a parent or caregiver. </a:t>
            </a:r>
          </a:p>
          <a:p>
            <a:pPr>
              <a:buFont typeface="Wingdings 2" pitchFamily="18" charset="2"/>
              <a:buNone/>
            </a:pPr>
            <a:r>
              <a:rPr lang="en-AU" i="1" smtClean="0"/>
              <a:t>	</a:t>
            </a:r>
          </a:p>
          <a:p>
            <a:pPr>
              <a:buFont typeface="Wingdings 2" pitchFamily="18" charset="2"/>
              <a:buNone/>
            </a:pPr>
            <a:r>
              <a:rPr lang="en-AU" i="1" smtClean="0"/>
              <a:t>	The aim of care provided at school for such students is to make them comfortable in the interim. </a:t>
            </a:r>
            <a:br>
              <a:rPr lang="en-AU" i="1" smtClean="0"/>
            </a:br>
            <a:endParaRPr lang="en-AU" i="1"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1"/>
          <p:cNvSpPr>
            <a:spLocks noGrp="1"/>
          </p:cNvSpPr>
          <p:nvPr>
            <p:ph type="title" idx="4294967295"/>
          </p:nvPr>
        </p:nvSpPr>
        <p:spPr bwMode="auto">
          <a:xfrm>
            <a:off x="0" y="274638"/>
            <a:ext cx="8229600" cy="1143000"/>
          </a:xfrm>
          <a:noFill/>
        </p:spPr>
        <p:txBody>
          <a:bodyPr wrap="square" lIns="91440" tIns="45720" rIns="91440" bIns="45720" numCol="1" anchorCtr="0" compatLnSpc="1">
            <a:prstTxWarp prst="textNoShape">
              <a:avLst/>
            </a:prstTxWarp>
          </a:bodyPr>
          <a:lstStyle/>
          <a:p>
            <a:pPr algn="ctr"/>
            <a:r>
              <a:rPr lang="en-US" i="1" dirty="0" smtClean="0">
                <a:ln>
                  <a:noFill/>
                </a:ln>
                <a:solidFill>
                  <a:schemeClr val="tx1"/>
                </a:solidFill>
                <a:effectLst/>
              </a:rPr>
              <a:t>Duty of care and safety</a:t>
            </a:r>
          </a:p>
        </p:txBody>
      </p:sp>
      <p:sp>
        <p:nvSpPr>
          <p:cNvPr id="68612" name="Content Placeholder 2"/>
          <p:cNvSpPr>
            <a:spLocks noGrp="1"/>
          </p:cNvSpPr>
          <p:nvPr>
            <p:ph idx="4294967295"/>
          </p:nvPr>
        </p:nvSpPr>
        <p:spPr>
          <a:xfrm>
            <a:off x="0" y="1600201"/>
            <a:ext cx="8229600" cy="460647"/>
          </a:xfrm>
        </p:spPr>
        <p:txBody>
          <a:bodyPr>
            <a:normAutofit fontScale="25000" lnSpcReduction="20000"/>
          </a:bodyPr>
          <a:lstStyle/>
          <a:p>
            <a:pPr algn="ctr"/>
            <a:endParaRPr lang="en-US" dirty="0" smtClean="0"/>
          </a:p>
          <a:p>
            <a:pPr algn="ctr"/>
            <a:endParaRPr lang="en-US" dirty="0" smtClean="0"/>
          </a:p>
          <a:p>
            <a:pPr algn="ctr">
              <a:buFont typeface="Wingdings 2" pitchFamily="18" charset="2"/>
              <a:buNone/>
            </a:pPr>
            <a:r>
              <a:rPr lang="en-US" sz="16000" i="1" dirty="0" smtClean="0"/>
              <a:t>A teacher’s guide</a:t>
            </a:r>
            <a:endParaRPr lang="en-AU" sz="16000" i="1" dirty="0" smtClean="0"/>
          </a:p>
          <a:p>
            <a:endParaRPr lang="en-US" sz="3200" i="1" dirty="0" smtClean="0"/>
          </a:p>
        </p:txBody>
      </p:sp>
      <p:pic>
        <p:nvPicPr>
          <p:cNvPr id="48130" name="Picture 2" descr="http://www.peacefulplaygrounds.com/images/playground-accident.jpg"/>
          <p:cNvPicPr>
            <a:picLocks noChangeAspect="1" noChangeArrowheads="1"/>
          </p:cNvPicPr>
          <p:nvPr/>
        </p:nvPicPr>
        <p:blipFill>
          <a:blip r:embed="rId3" cstate="print"/>
          <a:srcRect/>
          <a:stretch>
            <a:fillRect/>
          </a:stretch>
        </p:blipFill>
        <p:spPr bwMode="auto">
          <a:xfrm>
            <a:off x="2915816" y="2852935"/>
            <a:ext cx="2880320" cy="3750325"/>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Duty of care policies</a:t>
            </a:r>
            <a:endParaRPr lang="en-AU" i="1" smtClean="0">
              <a:ln>
                <a:noFill/>
              </a:ln>
              <a:solidFill>
                <a:schemeClr val="tx1"/>
              </a:solidFill>
              <a:effectLst/>
            </a:endParaRPr>
          </a:p>
        </p:txBody>
      </p:sp>
      <p:sp>
        <p:nvSpPr>
          <p:cNvPr id="55299" name="Rectangle 3"/>
          <p:cNvSpPr>
            <a:spLocks noGrp="1"/>
          </p:cNvSpPr>
          <p:nvPr>
            <p:ph sz="quarter" idx="1"/>
          </p:nvPr>
        </p:nvSpPr>
        <p:spPr/>
        <p:txBody>
          <a:bodyPr/>
          <a:lstStyle/>
          <a:p>
            <a:endParaRPr lang="en-AU" dirty="0" smtClean="0"/>
          </a:p>
          <a:p>
            <a:r>
              <a:rPr lang="en-AU" dirty="0" smtClean="0"/>
              <a:t>Issued to all staff </a:t>
            </a:r>
          </a:p>
          <a:p>
            <a:pPr>
              <a:buFont typeface="Wingdings 2" pitchFamily="18" charset="2"/>
              <a:buNone/>
            </a:pPr>
            <a:r>
              <a:rPr lang="en-AU" dirty="0" smtClean="0"/>
              <a:t> </a:t>
            </a:r>
          </a:p>
          <a:p>
            <a:endParaRPr lang="en-AU" dirty="0" smtClean="0"/>
          </a:p>
          <a:p>
            <a:r>
              <a:rPr lang="en-AU" dirty="0" smtClean="0"/>
              <a:t>Parents may request a copy by contacting the </a:t>
            </a:r>
            <a:r>
              <a:rPr lang="en-AU" b="1" dirty="0" smtClean="0"/>
              <a:t>school</a:t>
            </a:r>
            <a:endParaRPr lang="en-AU" dirty="0" smtClean="0"/>
          </a:p>
          <a:p>
            <a:endParaRPr lang="en-AU"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i="1" smtClean="0">
                <a:ln>
                  <a:noFill/>
                </a:ln>
                <a:solidFill>
                  <a:schemeClr val="tx1"/>
                </a:solidFill>
                <a:effectLst/>
              </a:rPr>
              <a:t>Student Discipline </a:t>
            </a:r>
            <a:r>
              <a:rPr lang="en-AU" smtClean="0">
                <a:ln>
                  <a:noFill/>
                </a:ln>
                <a:solidFill>
                  <a:schemeClr val="tx1"/>
                </a:solidFill>
                <a:effectLst/>
              </a:rPr>
              <a:t> </a:t>
            </a:r>
          </a:p>
        </p:txBody>
      </p:sp>
      <p:sp>
        <p:nvSpPr>
          <p:cNvPr id="56323" name="Rectangle 3"/>
          <p:cNvSpPr>
            <a:spLocks noGrp="1"/>
          </p:cNvSpPr>
          <p:nvPr>
            <p:ph sz="quarter" idx="1"/>
          </p:nvPr>
        </p:nvSpPr>
        <p:spPr/>
        <p:txBody>
          <a:bodyPr/>
          <a:lstStyle/>
          <a:p>
            <a:r>
              <a:rPr lang="en-AU" smtClean="0"/>
              <a:t>Students are required to abide by the school’s rules and expectations and to follow the directions of </a:t>
            </a:r>
            <a:r>
              <a:rPr lang="en-AU" b="1" smtClean="0"/>
              <a:t>teachers</a:t>
            </a:r>
            <a:r>
              <a:rPr lang="en-AU" smtClean="0"/>
              <a:t> and other people with authority delegated by the </a:t>
            </a:r>
            <a:r>
              <a:rPr lang="en-AU" b="1" smtClean="0"/>
              <a:t>school</a:t>
            </a:r>
            <a:r>
              <a:rPr lang="en-AU" smtClean="0"/>
              <a:t>. </a:t>
            </a:r>
          </a:p>
          <a:p>
            <a:endParaRPr lang="en-US" smtClean="0"/>
          </a:p>
          <a:p>
            <a:r>
              <a:rPr lang="en-AU" smtClean="0"/>
              <a:t>Corporal (physical) punishment is not permitted under any circumstances. </a:t>
            </a:r>
            <a:br>
              <a:rPr lang="en-AU" smtClean="0"/>
            </a:br>
            <a:endParaRPr lang="en-AU"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i="1" smtClean="0">
                <a:ln>
                  <a:noFill/>
                </a:ln>
                <a:solidFill>
                  <a:schemeClr val="tx1"/>
                </a:solidFill>
                <a:effectLst/>
              </a:rPr>
              <a:t>Procedural fairness</a:t>
            </a:r>
          </a:p>
        </p:txBody>
      </p:sp>
      <p:sp>
        <p:nvSpPr>
          <p:cNvPr id="57347" name="Rectangle 3"/>
          <p:cNvSpPr>
            <a:spLocks noGrp="1"/>
          </p:cNvSpPr>
          <p:nvPr>
            <p:ph sz="quarter" idx="1"/>
          </p:nvPr>
        </p:nvSpPr>
        <p:spPr/>
        <p:txBody>
          <a:bodyPr/>
          <a:lstStyle/>
          <a:p>
            <a:r>
              <a:rPr lang="en-AU" dirty="0" smtClean="0"/>
              <a:t>All disciplinary action that may result in any sanction against the student including suspension, exclusion or expulsion provides processes that are based on </a:t>
            </a:r>
            <a:r>
              <a:rPr lang="en-AU" u="sng" dirty="0" smtClean="0"/>
              <a:t>procedural fairness</a:t>
            </a:r>
            <a:r>
              <a:rPr lang="en-AU" dirty="0" smtClean="0"/>
              <a:t>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i="1" smtClean="0">
                <a:ln>
                  <a:noFill/>
                </a:ln>
                <a:solidFill>
                  <a:schemeClr val="tx1"/>
                </a:solidFill>
                <a:effectLst/>
              </a:rPr>
              <a:t>The school’s discipline policy</a:t>
            </a:r>
          </a:p>
        </p:txBody>
      </p:sp>
      <p:sp>
        <p:nvSpPr>
          <p:cNvPr id="58371" name="Rectangle 3"/>
          <p:cNvSpPr>
            <a:spLocks noGrp="1"/>
          </p:cNvSpPr>
          <p:nvPr>
            <p:ph sz="quarter" idx="1"/>
          </p:nvPr>
        </p:nvSpPr>
        <p:spPr/>
        <p:txBody>
          <a:bodyPr/>
          <a:lstStyle/>
          <a:p>
            <a:r>
              <a:rPr lang="en-AU" dirty="0" smtClean="0"/>
              <a:t>The full text of the school’s discipline policy and associated procedures is provided to all members of the </a:t>
            </a:r>
            <a:r>
              <a:rPr lang="en-AU" b="1" dirty="0" smtClean="0"/>
              <a:t>school</a:t>
            </a:r>
            <a:r>
              <a:rPr lang="en-AU" dirty="0" smtClean="0"/>
              <a:t> community through~ </a:t>
            </a:r>
          </a:p>
          <a:p>
            <a:endParaRPr lang="en-AU" dirty="0" smtClean="0"/>
          </a:p>
          <a:p>
            <a:r>
              <a:rPr lang="en-AU" dirty="0" smtClean="0"/>
              <a:t>The Staff Handbook </a:t>
            </a:r>
          </a:p>
          <a:p>
            <a:pPr>
              <a:buFont typeface="Wingdings 2" pitchFamily="18" charset="2"/>
              <a:buNone/>
            </a:pPr>
            <a:endParaRPr lang="en-AU" dirty="0" smtClean="0"/>
          </a:p>
          <a:p>
            <a:r>
              <a:rPr lang="en-AU" dirty="0" smtClean="0"/>
              <a:t>The Parent Information Booklet </a:t>
            </a:r>
          </a:p>
          <a:p>
            <a:endParaRPr lang="en-AU" dirty="0" smtClean="0"/>
          </a:p>
          <a:p>
            <a:r>
              <a:rPr lang="en-AU" dirty="0" smtClean="0"/>
              <a:t>School Website / Annual Report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i="1" smtClean="0">
                <a:ln>
                  <a:noFill/>
                </a:ln>
                <a:solidFill>
                  <a:schemeClr val="tx1"/>
                </a:solidFill>
                <a:effectLst/>
              </a:rPr>
              <a:t>The school’s accreditation</a:t>
            </a:r>
          </a:p>
        </p:txBody>
      </p:sp>
      <p:sp>
        <p:nvSpPr>
          <p:cNvPr id="61443" name="Rectangle 3"/>
          <p:cNvSpPr>
            <a:spLocks noGrp="1"/>
          </p:cNvSpPr>
          <p:nvPr>
            <p:ph sz="quarter" idx="1"/>
          </p:nvPr>
        </p:nvSpPr>
        <p:spPr/>
        <p:txBody>
          <a:bodyPr/>
          <a:lstStyle/>
          <a:p>
            <a:r>
              <a:rPr lang="en-AU" dirty="0" smtClean="0"/>
              <a:t>The school’s discipline policies are reviewed regularly as part of the school’s Accreditation process. </a:t>
            </a:r>
          </a:p>
          <a:p>
            <a:endParaRPr lang="en-AU" dirty="0" smtClean="0"/>
          </a:p>
          <a:p>
            <a:r>
              <a:rPr lang="en-AU" dirty="0" smtClean="0"/>
              <a:t>Every 5 years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i="1" smtClean="0">
                <a:ln>
                  <a:noFill/>
                </a:ln>
                <a:solidFill>
                  <a:schemeClr val="tx1"/>
                </a:solidFill>
                <a:effectLst/>
              </a:rPr>
              <a:t>Complaints and Grievances</a:t>
            </a:r>
          </a:p>
        </p:txBody>
      </p:sp>
      <p:sp>
        <p:nvSpPr>
          <p:cNvPr id="60419" name="Rectangle 3"/>
          <p:cNvSpPr>
            <a:spLocks noGrp="1"/>
          </p:cNvSpPr>
          <p:nvPr>
            <p:ph sz="quarter" idx="1"/>
          </p:nvPr>
        </p:nvSpPr>
        <p:spPr/>
        <p:txBody>
          <a:bodyPr/>
          <a:lstStyle/>
          <a:p>
            <a:r>
              <a:rPr lang="en-AU" smtClean="0"/>
              <a:t>The school’s procedures for dealing with complaints and grievances identified by parents and/or students are often via letters, meetings and interviews as appropriate, as decided by the Principal. </a:t>
            </a:r>
            <a:br>
              <a:rPr lang="en-AU" smtClean="0"/>
            </a:br>
            <a:endParaRPr lang="en-AU"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p:cNvSpPr>
          <p:nvPr>
            <p:ph type="title"/>
          </p:nvPr>
        </p:nvSpPr>
        <p:spPr bwMode="auto">
          <a:noFill/>
        </p:spPr>
        <p:txBody>
          <a:bodyPr wrap="square" lIns="91440" tIns="45720" rIns="91440" bIns="45720" numCol="1" anchorCtr="0" compatLnSpc="1">
            <a:prstTxWarp prst="textNoShape">
              <a:avLst/>
            </a:prstTxWarp>
            <a:normAutofit fontScale="90000"/>
          </a:bodyPr>
          <a:lstStyle/>
          <a:p>
            <a:r>
              <a:rPr lang="en-US" sz="3700" i="1" smtClean="0">
                <a:ln>
                  <a:noFill/>
                </a:ln>
                <a:solidFill>
                  <a:schemeClr val="tx1"/>
                </a:solidFill>
                <a:effectLst/>
              </a:rPr>
              <a:t>NSW Institute of Teachers and a duty of care</a:t>
            </a:r>
            <a:endParaRPr lang="en-AU" sz="3700" i="1" smtClean="0">
              <a:ln>
                <a:noFill/>
              </a:ln>
              <a:solidFill>
                <a:schemeClr val="tx1"/>
              </a:solidFill>
              <a:effectLst/>
            </a:endParaRPr>
          </a:p>
        </p:txBody>
      </p:sp>
      <p:sp>
        <p:nvSpPr>
          <p:cNvPr id="81923" name="Rectangle 3"/>
          <p:cNvSpPr>
            <a:spLocks noGrp="1"/>
          </p:cNvSpPr>
          <p:nvPr>
            <p:ph sz="quarter" idx="1"/>
          </p:nvPr>
        </p:nvSpPr>
        <p:spPr/>
        <p:txBody>
          <a:bodyPr>
            <a:normAutofit lnSpcReduction="10000"/>
          </a:bodyPr>
          <a:lstStyle/>
          <a:p>
            <a:r>
              <a:rPr lang="en-US" sz="2400" smtClean="0"/>
              <a:t>Professional knowledge </a:t>
            </a:r>
          </a:p>
          <a:p>
            <a:pPr>
              <a:buFont typeface="Wingdings 2" pitchFamily="18" charset="2"/>
              <a:buNone/>
            </a:pPr>
            <a:endParaRPr lang="en-US" sz="2400" smtClean="0"/>
          </a:p>
          <a:p>
            <a:r>
              <a:rPr lang="en-US" sz="2400" smtClean="0"/>
              <a:t>Professional commitment </a:t>
            </a:r>
          </a:p>
          <a:p>
            <a:pPr>
              <a:buFont typeface="Wingdings 2" pitchFamily="18" charset="2"/>
              <a:buNone/>
            </a:pPr>
            <a:endParaRPr lang="en-US" sz="2400" smtClean="0"/>
          </a:p>
          <a:p>
            <a:r>
              <a:rPr lang="en-US" sz="2400" smtClean="0"/>
              <a:t>Professional practice </a:t>
            </a:r>
          </a:p>
          <a:p>
            <a:endParaRPr lang="en-US" sz="2400" smtClean="0"/>
          </a:p>
          <a:p>
            <a:r>
              <a:rPr lang="en-US" sz="2400" smtClean="0"/>
              <a:t>The 7 elements </a:t>
            </a:r>
          </a:p>
          <a:p>
            <a:endParaRPr lang="en-US" sz="2400" smtClean="0"/>
          </a:p>
          <a:p>
            <a:r>
              <a:rPr lang="en-US" sz="2400" smtClean="0"/>
              <a:t>Teachers know: students, their subject, how to plan, how to communicate, how to manage a classroom, keep informed professionally. </a:t>
            </a:r>
            <a:endParaRPr lang="en-AU" sz="240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NSW Institute of Teachers</a:t>
            </a:r>
            <a:endParaRPr lang="en-AU" i="1" smtClean="0">
              <a:ln>
                <a:noFill/>
              </a:ln>
              <a:solidFill>
                <a:schemeClr val="tx1"/>
              </a:solidFill>
              <a:effectLst/>
            </a:endParaRPr>
          </a:p>
        </p:txBody>
      </p:sp>
      <p:sp>
        <p:nvSpPr>
          <p:cNvPr id="59395" name="Rectangle 3"/>
          <p:cNvSpPr>
            <a:spLocks noGrp="1"/>
          </p:cNvSpPr>
          <p:nvPr>
            <p:ph sz="quarter" idx="1"/>
          </p:nvPr>
        </p:nvSpPr>
        <p:spPr/>
        <p:txBody>
          <a:bodyPr/>
          <a:lstStyle/>
          <a:p>
            <a:r>
              <a:rPr lang="en-AU" smtClean="0"/>
              <a:t>The presence of different intellectual, social and physical learning needs means that I have a </a:t>
            </a:r>
            <a:r>
              <a:rPr lang="en-AU" b="1" smtClean="0"/>
              <a:t>duty</a:t>
            </a:r>
            <a:r>
              <a:rPr lang="en-AU" smtClean="0"/>
              <a:t> to understand how each of my students learn. </a:t>
            </a:r>
          </a:p>
          <a:p>
            <a:endParaRPr lang="en-AU" smtClean="0"/>
          </a:p>
          <a:p>
            <a:r>
              <a:rPr lang="en-AU" smtClean="0"/>
              <a:t>The distribution of students between groups is based on intellectual needs of the students displayed in pre-assessment pieces done before the start of the year.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NSW Institute of Teachers</a:t>
            </a:r>
            <a:endParaRPr lang="en-AU" i="1" smtClean="0">
              <a:ln>
                <a:noFill/>
              </a:ln>
              <a:solidFill>
                <a:schemeClr val="tx1"/>
              </a:solidFill>
              <a:effectLst/>
            </a:endParaRPr>
          </a:p>
        </p:txBody>
      </p:sp>
      <p:sp>
        <p:nvSpPr>
          <p:cNvPr id="63491" name="Rectangle 3"/>
          <p:cNvSpPr>
            <a:spLocks noGrp="1"/>
          </p:cNvSpPr>
          <p:nvPr>
            <p:ph sz="quarter" idx="1"/>
          </p:nvPr>
        </p:nvSpPr>
        <p:spPr/>
        <p:txBody>
          <a:bodyPr/>
          <a:lstStyle/>
          <a:p>
            <a:r>
              <a:rPr lang="en-AU" smtClean="0"/>
              <a:t>Through the distribution of awards at weekly assembly I am publicly acknowledging and praising students’ effort and achievement. </a:t>
            </a:r>
          </a:p>
          <a:p>
            <a:endParaRPr lang="en-AU" smtClean="0"/>
          </a:p>
          <a:p>
            <a:r>
              <a:rPr lang="en-AU" smtClean="0"/>
              <a:t>I am also maintaining </a:t>
            </a:r>
            <a:r>
              <a:rPr lang="en-AU" b="1" smtClean="0"/>
              <a:t>school</a:t>
            </a:r>
            <a:r>
              <a:rPr lang="en-AU" smtClean="0"/>
              <a:t> procedure in this area.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i="1" smtClean="0">
                <a:ln>
                  <a:noFill/>
                </a:ln>
                <a:solidFill>
                  <a:schemeClr val="tx1"/>
                </a:solidFill>
                <a:effectLst/>
              </a:rPr>
              <a:t>Student Report </a:t>
            </a:r>
          </a:p>
        </p:txBody>
      </p:sp>
      <p:sp>
        <p:nvSpPr>
          <p:cNvPr id="62467" name="Rectangle 3"/>
          <p:cNvSpPr>
            <a:spLocks noGrp="1"/>
          </p:cNvSpPr>
          <p:nvPr>
            <p:ph sz="quarter" idx="1"/>
          </p:nvPr>
        </p:nvSpPr>
        <p:spPr/>
        <p:txBody>
          <a:bodyPr/>
          <a:lstStyle/>
          <a:p>
            <a:r>
              <a:rPr lang="en-AU" smtClean="0"/>
              <a:t>I provide formal feedback to parents/caregivers and students twice yearly.</a:t>
            </a:r>
          </a:p>
          <a:p>
            <a:endParaRPr lang="en-AU" smtClean="0"/>
          </a:p>
          <a:p>
            <a:r>
              <a:rPr lang="en-AU" smtClean="0"/>
              <a:t>This demonstrates that I am able to effectively communicate to parents or caregivers the academic progress and achievements of their child in relation to the learning outcomes.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bg1"/>
                </a:solidFill>
                <a:effectLst/>
              </a:rPr>
              <a:t>What is a duty of care?</a:t>
            </a:r>
            <a:r>
              <a:rPr lang="en-US" smtClean="0">
                <a:ln>
                  <a:noFill/>
                </a:ln>
                <a:solidFill>
                  <a:schemeClr val="tx1"/>
                </a:solidFill>
                <a:effectLst/>
              </a:rPr>
              <a:t> </a:t>
            </a:r>
            <a:endParaRPr lang="en-AU" smtClean="0">
              <a:ln>
                <a:noFill/>
              </a:ln>
              <a:solidFill>
                <a:schemeClr val="tx1"/>
              </a:solidFill>
              <a:effectLst/>
            </a:endParaRPr>
          </a:p>
        </p:txBody>
      </p:sp>
      <p:sp>
        <p:nvSpPr>
          <p:cNvPr id="71683" name="Rectangle 3"/>
          <p:cNvSpPr>
            <a:spLocks noGrp="1"/>
          </p:cNvSpPr>
          <p:nvPr>
            <p:ph sz="quarter" idx="1"/>
          </p:nvPr>
        </p:nvSpPr>
        <p:spPr>
          <a:xfrm>
            <a:off x="899592" y="764704"/>
            <a:ext cx="7772400" cy="4572000"/>
          </a:xfrm>
        </p:spPr>
        <p:txBody>
          <a:bodyPr>
            <a:noAutofit/>
          </a:bodyPr>
          <a:lstStyle/>
          <a:p>
            <a:r>
              <a:rPr lang="en-AU" sz="3600" dirty="0" smtClean="0"/>
              <a:t>The duty of care will exist where students are in the playground, classroom, engaging in school activities or sports, or involved in excursions or camps. </a:t>
            </a:r>
          </a:p>
          <a:p>
            <a:endParaRPr lang="en-AU" sz="3600" dirty="0" smtClean="0"/>
          </a:p>
          <a:p>
            <a:r>
              <a:rPr lang="en-AU" sz="3600" dirty="0" smtClean="0"/>
              <a:t>The key requirement is that the school purports to exercise authority over the behaviour of children.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i="1" smtClean="0">
                <a:ln>
                  <a:noFill/>
                </a:ln>
                <a:solidFill>
                  <a:schemeClr val="tx1"/>
                </a:solidFill>
                <a:effectLst/>
              </a:rPr>
              <a:t>Professional Development log </a:t>
            </a:r>
          </a:p>
        </p:txBody>
      </p:sp>
      <p:sp>
        <p:nvSpPr>
          <p:cNvPr id="64515" name="Rectangle 3"/>
          <p:cNvSpPr>
            <a:spLocks noGrp="1"/>
          </p:cNvSpPr>
          <p:nvPr>
            <p:ph sz="quarter" idx="1"/>
          </p:nvPr>
        </p:nvSpPr>
        <p:spPr/>
        <p:txBody>
          <a:bodyPr/>
          <a:lstStyle/>
          <a:p>
            <a:r>
              <a:rPr lang="en-AU" smtClean="0"/>
              <a:t>Through ongoing engagement in professional development I need to satisfy many of the competencies and standards outlined by the </a:t>
            </a:r>
            <a:r>
              <a:rPr lang="en-AU" b="1" smtClean="0"/>
              <a:t>Institute</a:t>
            </a:r>
          </a:p>
          <a:p>
            <a:endParaRPr lang="en-AU" smtClean="0"/>
          </a:p>
        </p:txBody>
      </p:sp>
      <p:pic>
        <p:nvPicPr>
          <p:cNvPr id="64517" name="Picture 5" descr="MS1421demonstrationschool"/>
          <p:cNvPicPr>
            <a:picLocks noChangeAspect="1" noChangeArrowheads="1"/>
          </p:cNvPicPr>
          <p:nvPr/>
        </p:nvPicPr>
        <p:blipFill>
          <a:blip r:embed="rId2" cstate="print"/>
          <a:srcRect/>
          <a:stretch>
            <a:fillRect/>
          </a:stretch>
        </p:blipFill>
        <p:spPr bwMode="auto">
          <a:xfrm>
            <a:off x="2411760" y="3068960"/>
            <a:ext cx="3528392" cy="3456384"/>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NSW Institute of Teachers</a:t>
            </a:r>
            <a:endParaRPr lang="en-AU" i="1" smtClean="0">
              <a:ln>
                <a:noFill/>
              </a:ln>
              <a:solidFill>
                <a:schemeClr val="tx1"/>
              </a:solidFill>
              <a:effectLst/>
            </a:endParaRPr>
          </a:p>
        </p:txBody>
      </p:sp>
      <p:sp>
        <p:nvSpPr>
          <p:cNvPr id="65539" name="Rectangle 3"/>
          <p:cNvSpPr>
            <a:spLocks noGrp="1"/>
          </p:cNvSpPr>
          <p:nvPr>
            <p:ph sz="quarter" idx="1"/>
          </p:nvPr>
        </p:nvSpPr>
        <p:spPr/>
        <p:txBody>
          <a:bodyPr/>
          <a:lstStyle/>
          <a:p>
            <a:r>
              <a:rPr lang="en-AU" i="1" dirty="0" smtClean="0"/>
              <a:t>Professional Teaching Standards</a:t>
            </a:r>
            <a:r>
              <a:rPr lang="en-AU" dirty="0" smtClean="0"/>
              <a:t> of Element 5</a:t>
            </a:r>
            <a:r>
              <a:rPr lang="en-AU" i="1" dirty="0" smtClean="0"/>
              <a:t> </a:t>
            </a:r>
          </a:p>
          <a:p>
            <a:pPr>
              <a:buNone/>
            </a:pPr>
            <a:r>
              <a:rPr lang="en-AU" b="1" i="1" dirty="0" smtClean="0"/>
              <a:t>	Teachers create and maintain safe and challenging learning environments through the use of classroom management skills</a:t>
            </a:r>
            <a:r>
              <a:rPr lang="en-AU" dirty="0" smtClean="0"/>
              <a:t> </a:t>
            </a:r>
          </a:p>
          <a:p>
            <a:endParaRPr lang="en-US" dirty="0" smtClean="0">
              <a:solidFill>
                <a:schemeClr val="bg1"/>
              </a:solidFill>
            </a:endParaRPr>
          </a:p>
          <a:p>
            <a:r>
              <a:rPr lang="en-AU" dirty="0" smtClean="0"/>
              <a:t>Are New Teachers fully aware of their Duty of Care responsibilities and familiar with the school’s management procedures? </a:t>
            </a:r>
          </a:p>
          <a:p>
            <a:endParaRPr lang="en-AU"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4" descr="God%20speaks"/>
          <p:cNvPicPr>
            <a:picLocks noChangeAspect="1" noChangeArrowheads="1"/>
          </p:cNvPicPr>
          <p:nvPr/>
        </p:nvPicPr>
        <p:blipFill>
          <a:blip r:embed="rId3" cstate="print"/>
          <a:srcRect/>
          <a:stretch>
            <a:fillRect/>
          </a:stretch>
        </p:blipFill>
        <p:spPr bwMode="auto">
          <a:xfrm>
            <a:off x="276225" y="333375"/>
            <a:ext cx="8591550" cy="5953125"/>
          </a:xfrm>
          <a:prstGeom prst="rect">
            <a:avLst/>
          </a:prstGeom>
          <a:noFill/>
          <a:ln w="9525">
            <a:noFill/>
            <a:miter lim="800000"/>
            <a:headEnd/>
            <a:tailEnd/>
          </a:ln>
        </p:spPr>
      </p:pic>
      <p:sp>
        <p:nvSpPr>
          <p:cNvPr id="83971" name="Rectangle 3"/>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dirty="0" smtClean="0">
                <a:solidFill>
                  <a:schemeClr val="tx1"/>
                </a:solidFill>
              </a:rPr>
              <a:t>Managing Diverse Cultures</a:t>
            </a:r>
            <a:endParaRPr lang="en-US" dirty="0" smtClean="0">
              <a:ln>
                <a:noFill/>
              </a:ln>
              <a:solidFill>
                <a:schemeClr val="tx1"/>
              </a:solidFill>
              <a:effectLs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p:cNvSpPr>
          <p:nvPr>
            <p:ph type="title"/>
          </p:nvPr>
        </p:nvSpPr>
        <p:spPr bwMode="auto">
          <a:noFill/>
        </p:spPr>
        <p:txBody>
          <a:bodyPr wrap="square" lIns="91440" tIns="45720" rIns="91440" bIns="45720" numCol="1" anchorCtr="0" compatLnSpc="1">
            <a:prstTxWarp prst="textNoShape">
              <a:avLst/>
            </a:prstTxWarp>
            <a:normAutofit fontScale="90000"/>
          </a:bodyPr>
          <a:lstStyle/>
          <a:p>
            <a:r>
              <a:rPr lang="en-US" sz="3700" i="1" dirty="0" smtClean="0">
                <a:ln>
                  <a:noFill/>
                </a:ln>
                <a:solidFill>
                  <a:schemeClr val="tx1"/>
                </a:solidFill>
                <a:effectLst/>
              </a:rPr>
              <a:t>The history of aboriginal education and a duty of care</a:t>
            </a:r>
            <a:endParaRPr lang="en-AU" sz="3700" i="1" dirty="0" smtClean="0">
              <a:ln>
                <a:noFill/>
              </a:ln>
              <a:solidFill>
                <a:schemeClr val="tx1"/>
              </a:solidFill>
              <a:effectLst/>
            </a:endParaRPr>
          </a:p>
        </p:txBody>
      </p:sp>
      <p:sp>
        <p:nvSpPr>
          <p:cNvPr id="80899" name="Rectangle 3"/>
          <p:cNvSpPr>
            <a:spLocks noGrp="1"/>
          </p:cNvSpPr>
          <p:nvPr>
            <p:ph sz="quarter" idx="1"/>
          </p:nvPr>
        </p:nvSpPr>
        <p:spPr/>
        <p:txBody>
          <a:bodyPr/>
          <a:lstStyle/>
          <a:p>
            <a:endParaRPr lang="en-US" dirty="0" smtClean="0"/>
          </a:p>
          <a:p>
            <a:r>
              <a:rPr lang="en-US" dirty="0" smtClean="0"/>
              <a:t>Watch the following clip </a:t>
            </a:r>
          </a:p>
          <a:p>
            <a:pPr>
              <a:buFont typeface="Wingdings 2" pitchFamily="18" charset="2"/>
              <a:buNone/>
            </a:pPr>
            <a:endParaRPr lang="en-US" dirty="0" smtClean="0"/>
          </a:p>
          <a:p>
            <a:r>
              <a:rPr lang="en-AU" dirty="0" smtClean="0">
                <a:hlinkClick r:id="rId2"/>
              </a:rPr>
              <a:t>http://www.youtube.com/watch?v=eWjGteDg9VE&amp;feature=PlayList&amp;p=6075CC53E315B98B&amp;playnext=1&amp;playnext_from=PL&amp;index=31</a:t>
            </a:r>
            <a:endParaRPr lang="en-AU"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p:cNvSpPr>
          <p:nvPr>
            <p:ph type="title"/>
          </p:nvPr>
        </p:nvSpPr>
        <p:spPr bwMode="auto">
          <a:noFill/>
        </p:spPr>
        <p:txBody>
          <a:bodyPr wrap="square" lIns="91440" tIns="45720" rIns="91440" bIns="45720" numCol="1" anchorCtr="0" compatLnSpc="1">
            <a:prstTxWarp prst="textNoShape">
              <a:avLst/>
            </a:prstTxWarp>
            <a:normAutofit fontScale="90000"/>
          </a:bodyPr>
          <a:lstStyle/>
          <a:p>
            <a:r>
              <a:rPr lang="en-US" sz="3700" i="1" smtClean="0">
                <a:ln>
                  <a:noFill/>
                </a:ln>
                <a:solidFill>
                  <a:schemeClr val="tx1"/>
                </a:solidFill>
                <a:effectLst/>
              </a:rPr>
              <a:t>The history of aboriginal education and our duty of care</a:t>
            </a:r>
            <a:endParaRPr lang="en-AU" sz="3700" i="1" smtClean="0">
              <a:ln>
                <a:noFill/>
              </a:ln>
              <a:solidFill>
                <a:schemeClr val="tx1"/>
              </a:solidFill>
              <a:effectLst/>
            </a:endParaRPr>
          </a:p>
        </p:txBody>
      </p:sp>
      <p:sp>
        <p:nvSpPr>
          <p:cNvPr id="74755" name="Rectangle 3"/>
          <p:cNvSpPr>
            <a:spLocks noGrp="1"/>
          </p:cNvSpPr>
          <p:nvPr>
            <p:ph sz="quarter" idx="1"/>
          </p:nvPr>
        </p:nvSpPr>
        <p:spPr/>
        <p:txBody>
          <a:bodyPr/>
          <a:lstStyle/>
          <a:p>
            <a:endParaRPr lang="en-US" dirty="0" smtClean="0"/>
          </a:p>
          <a:p>
            <a:r>
              <a:rPr lang="en-US" dirty="0" smtClean="0"/>
              <a:t>Problems at Home</a:t>
            </a:r>
          </a:p>
          <a:p>
            <a:endParaRPr lang="en-US" dirty="0" smtClean="0">
              <a:solidFill>
                <a:schemeClr val="bg1"/>
              </a:solidFill>
            </a:endParaRPr>
          </a:p>
          <a:p>
            <a:r>
              <a:rPr lang="en-US" dirty="0" smtClean="0"/>
              <a:t>Problems in Community</a:t>
            </a:r>
          </a:p>
          <a:p>
            <a:endParaRPr lang="en-US" dirty="0" smtClean="0">
              <a:solidFill>
                <a:schemeClr val="bg1"/>
              </a:solidFill>
            </a:endParaRPr>
          </a:p>
          <a:p>
            <a:r>
              <a:rPr lang="en-US" dirty="0" smtClean="0"/>
              <a:t>Problems at School </a:t>
            </a:r>
          </a:p>
          <a:p>
            <a:pPr>
              <a:buFont typeface="Wingdings 2" pitchFamily="18" charset="2"/>
              <a:buNone/>
            </a:pPr>
            <a:endParaRPr lang="en-AU" dirty="0" smtClean="0">
              <a:solidFill>
                <a:schemeClr val="bg1"/>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Problems at Home</a:t>
            </a:r>
            <a:endParaRPr lang="en-AU" i="1" smtClean="0">
              <a:ln>
                <a:noFill/>
              </a:ln>
              <a:solidFill>
                <a:schemeClr val="tx1"/>
              </a:solidFill>
              <a:effectLst/>
            </a:endParaRPr>
          </a:p>
        </p:txBody>
      </p:sp>
      <p:sp>
        <p:nvSpPr>
          <p:cNvPr id="75779" name="Rectangle 3"/>
          <p:cNvSpPr>
            <a:spLocks noGrp="1"/>
          </p:cNvSpPr>
          <p:nvPr>
            <p:ph sz="quarter" idx="1"/>
          </p:nvPr>
        </p:nvSpPr>
        <p:spPr/>
        <p:txBody>
          <a:bodyPr/>
          <a:lstStyle/>
          <a:p>
            <a:r>
              <a:rPr lang="en-US" dirty="0" smtClean="0"/>
              <a:t>The general population is aging; however, the aboriginal population is young (50% under 25</a:t>
            </a:r>
            <a:r>
              <a:rPr lang="en-US" dirty="0" smtClean="0"/>
              <a:t>) 2004/ higher levels of infant mortality / more infectious diseases – life expectancy 15-20 years lower then for non Indigenous</a:t>
            </a:r>
            <a:endParaRPr lang="en-US" dirty="0" smtClean="0"/>
          </a:p>
          <a:p>
            <a:endParaRPr lang="en-US" dirty="0" smtClean="0"/>
          </a:p>
          <a:p>
            <a:r>
              <a:rPr lang="en-US" dirty="0" smtClean="0"/>
              <a:t> Overcrowded </a:t>
            </a:r>
            <a:r>
              <a:rPr lang="en-US" dirty="0" smtClean="0"/>
              <a:t>homes / poverty</a:t>
            </a:r>
            <a:endParaRPr lang="en-US" dirty="0" smtClean="0"/>
          </a:p>
          <a:p>
            <a:pPr>
              <a:buFont typeface="Wingdings 2" pitchFamily="18" charset="2"/>
              <a:buNone/>
            </a:pPr>
            <a:endParaRPr lang="en-US" dirty="0" smtClean="0"/>
          </a:p>
          <a:p>
            <a:r>
              <a:rPr lang="en-US" dirty="0" smtClean="0"/>
              <a:t>Insufficient resources </a:t>
            </a:r>
            <a:r>
              <a:rPr lang="en-US" dirty="0" smtClean="0"/>
              <a:t>- no room to study or work</a:t>
            </a:r>
            <a:endParaRPr lang="en-US" dirty="0" smtClean="0"/>
          </a:p>
          <a:p>
            <a:endParaRPr lang="en-US" dirty="0" smtClean="0"/>
          </a:p>
          <a:p>
            <a:endParaRPr lang="en-AU"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p:cNvSpPr>
          <p:nvPr>
            <p:ph type="title"/>
          </p:nvPr>
        </p:nvSpPr>
        <p:spPr bwMode="auto">
          <a:noFill/>
        </p:spPr>
        <p:txBody>
          <a:bodyPr wrap="square" lIns="91440" tIns="45720" rIns="91440" bIns="45720" numCol="1" anchorCtr="0" compatLnSpc="1">
            <a:prstTxWarp prst="textNoShape">
              <a:avLst/>
            </a:prstTxWarp>
            <a:normAutofit fontScale="90000"/>
          </a:bodyPr>
          <a:lstStyle/>
          <a:p>
            <a:r>
              <a:rPr lang="en-US" sz="3700" i="1" smtClean="0">
                <a:ln>
                  <a:noFill/>
                </a:ln>
                <a:solidFill>
                  <a:schemeClr val="tx1"/>
                </a:solidFill>
                <a:effectLst/>
              </a:rPr>
              <a:t>Problems in Community</a:t>
            </a:r>
            <a:br>
              <a:rPr lang="en-US" sz="3700" i="1" smtClean="0">
                <a:ln>
                  <a:noFill/>
                </a:ln>
                <a:solidFill>
                  <a:schemeClr val="tx1"/>
                </a:solidFill>
                <a:effectLst/>
              </a:rPr>
            </a:br>
            <a:endParaRPr lang="en-AU" sz="3700" i="1" smtClean="0">
              <a:ln>
                <a:noFill/>
              </a:ln>
              <a:solidFill>
                <a:schemeClr val="tx1"/>
              </a:solidFill>
              <a:effectLst/>
            </a:endParaRPr>
          </a:p>
        </p:txBody>
      </p:sp>
      <p:sp>
        <p:nvSpPr>
          <p:cNvPr id="76803" name="Rectangle 3"/>
          <p:cNvSpPr>
            <a:spLocks noGrp="1"/>
          </p:cNvSpPr>
          <p:nvPr>
            <p:ph sz="quarter" idx="1"/>
          </p:nvPr>
        </p:nvSpPr>
        <p:spPr/>
        <p:txBody>
          <a:bodyPr/>
          <a:lstStyle/>
          <a:p>
            <a:r>
              <a:rPr lang="en-US" dirty="0" smtClean="0"/>
              <a:t>A break down of family </a:t>
            </a:r>
          </a:p>
          <a:p>
            <a:endParaRPr lang="en-US" dirty="0" smtClean="0"/>
          </a:p>
          <a:p>
            <a:r>
              <a:rPr lang="en-US" dirty="0" smtClean="0"/>
              <a:t>Unemployment </a:t>
            </a:r>
            <a:r>
              <a:rPr lang="en-US" dirty="0" smtClean="0"/>
              <a:t>– higher than normal levels</a:t>
            </a:r>
            <a:endParaRPr lang="en-US" dirty="0" smtClean="0"/>
          </a:p>
          <a:p>
            <a:endParaRPr lang="en-US" dirty="0" smtClean="0"/>
          </a:p>
          <a:p>
            <a:r>
              <a:rPr lang="en-US" dirty="0" smtClean="0"/>
              <a:t>Violence </a:t>
            </a:r>
            <a:r>
              <a:rPr lang="en-US" dirty="0" smtClean="0"/>
              <a:t>/ financial stress / arrests / jail </a:t>
            </a:r>
          </a:p>
          <a:p>
            <a:pPr>
              <a:buNone/>
            </a:pPr>
            <a:r>
              <a:rPr lang="en-US" dirty="0" smtClean="0"/>
              <a:t>	</a:t>
            </a:r>
            <a:r>
              <a:rPr lang="en-US" dirty="0" smtClean="0"/>
              <a:t>2002 – 25% reported being the victim of violence</a:t>
            </a:r>
            <a:endParaRPr lang="en-US" dirty="0" smtClean="0"/>
          </a:p>
          <a:p>
            <a:endParaRPr lang="en-AU"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Problems at School</a:t>
            </a:r>
            <a:endParaRPr lang="en-AU" i="1" smtClean="0">
              <a:ln>
                <a:noFill/>
              </a:ln>
              <a:solidFill>
                <a:schemeClr val="tx1"/>
              </a:solidFill>
              <a:effectLst/>
            </a:endParaRPr>
          </a:p>
        </p:txBody>
      </p:sp>
      <p:sp>
        <p:nvSpPr>
          <p:cNvPr id="77827" name="Rectangle 3"/>
          <p:cNvSpPr>
            <a:spLocks noGrp="1"/>
          </p:cNvSpPr>
          <p:nvPr>
            <p:ph sz="quarter" idx="1"/>
          </p:nvPr>
        </p:nvSpPr>
        <p:spPr/>
        <p:txBody>
          <a:bodyPr/>
          <a:lstStyle/>
          <a:p>
            <a:r>
              <a:rPr lang="en-US" dirty="0" smtClean="0"/>
              <a:t>Low literacy </a:t>
            </a:r>
          </a:p>
          <a:p>
            <a:endParaRPr lang="en-US" dirty="0" smtClean="0"/>
          </a:p>
          <a:p>
            <a:r>
              <a:rPr lang="en-US" dirty="0" smtClean="0"/>
              <a:t>Low attendance </a:t>
            </a:r>
          </a:p>
          <a:p>
            <a:pPr>
              <a:buFont typeface="Wingdings 2" pitchFamily="18" charset="2"/>
              <a:buNone/>
            </a:pPr>
            <a:endParaRPr lang="en-US" dirty="0" smtClean="0"/>
          </a:p>
          <a:p>
            <a:r>
              <a:rPr lang="en-US" dirty="0" smtClean="0"/>
              <a:t>Learning is </a:t>
            </a:r>
            <a:r>
              <a:rPr lang="en-US" dirty="0" smtClean="0"/>
              <a:t>disconnected – short &amp; long term suspensions greater  </a:t>
            </a:r>
            <a:endParaRPr lang="en-AU"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Beliefs</a:t>
            </a:r>
            <a:r>
              <a:rPr lang="en-US" smtClean="0">
                <a:ln>
                  <a:noFill/>
                </a:ln>
                <a:solidFill>
                  <a:schemeClr val="tx1"/>
                </a:solidFill>
                <a:effectLst/>
              </a:rPr>
              <a:t> </a:t>
            </a:r>
            <a:endParaRPr lang="en-AU" smtClean="0">
              <a:ln>
                <a:noFill/>
              </a:ln>
              <a:solidFill>
                <a:schemeClr val="tx1"/>
              </a:solidFill>
              <a:effectLst/>
            </a:endParaRPr>
          </a:p>
        </p:txBody>
      </p:sp>
      <p:sp>
        <p:nvSpPr>
          <p:cNvPr id="78851" name="Rectangle 3"/>
          <p:cNvSpPr>
            <a:spLocks noGrp="1"/>
          </p:cNvSpPr>
          <p:nvPr>
            <p:ph sz="quarter" idx="1"/>
          </p:nvPr>
        </p:nvSpPr>
        <p:spPr/>
        <p:txBody>
          <a:bodyPr/>
          <a:lstStyle/>
          <a:p>
            <a:r>
              <a:rPr lang="en-US" dirty="0" smtClean="0"/>
              <a:t>In 1915 it was believed that the aboriginal people were dying out </a:t>
            </a:r>
          </a:p>
          <a:p>
            <a:endParaRPr lang="en-US" dirty="0" smtClean="0"/>
          </a:p>
          <a:p>
            <a:r>
              <a:rPr lang="en-US" dirty="0" smtClean="0"/>
              <a:t>Rabbit proof fence: separate them and make them white</a:t>
            </a:r>
          </a:p>
          <a:p>
            <a:endParaRPr lang="en-US" dirty="0" smtClean="0"/>
          </a:p>
          <a:p>
            <a:r>
              <a:rPr lang="en-US" dirty="0" smtClean="0"/>
              <a:t>Listen to the speech given at a school staff meeting (p. 359) </a:t>
            </a:r>
            <a:endParaRPr lang="en-AU"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sz="3700" i="1" smtClean="0">
                <a:ln>
                  <a:noFill/>
                </a:ln>
                <a:solidFill>
                  <a:schemeClr val="tx1"/>
                </a:solidFill>
                <a:effectLst/>
              </a:rPr>
              <a:t>Duty of care for indigenous students </a:t>
            </a:r>
            <a:endParaRPr lang="en-AU" sz="3700" i="1" smtClean="0">
              <a:ln>
                <a:noFill/>
              </a:ln>
              <a:solidFill>
                <a:schemeClr val="tx1"/>
              </a:solidFill>
              <a:effectLst/>
            </a:endParaRPr>
          </a:p>
        </p:txBody>
      </p:sp>
      <p:sp>
        <p:nvSpPr>
          <p:cNvPr id="79875" name="Rectangle 3"/>
          <p:cNvSpPr>
            <a:spLocks noGrp="1"/>
          </p:cNvSpPr>
          <p:nvPr>
            <p:ph sz="quarter" idx="1"/>
          </p:nvPr>
        </p:nvSpPr>
        <p:spPr/>
        <p:txBody>
          <a:bodyPr/>
          <a:lstStyle/>
          <a:p>
            <a:r>
              <a:rPr lang="en-US" sz="2400" dirty="0" smtClean="0"/>
              <a:t>Increase their life chances by providing them with education and skills necessary for employment and the development of a social network </a:t>
            </a:r>
          </a:p>
          <a:p>
            <a:pPr algn="ctr">
              <a:buFont typeface="Wingdings 2" pitchFamily="18" charset="2"/>
              <a:buNone/>
            </a:pPr>
            <a:r>
              <a:rPr lang="en-US" sz="2400" dirty="0" smtClean="0">
                <a:solidFill>
                  <a:schemeClr val="bg1"/>
                </a:solidFill>
              </a:rPr>
              <a:t> summary ~</a:t>
            </a:r>
          </a:p>
          <a:p>
            <a:r>
              <a:rPr lang="en-US" sz="2400" dirty="0" smtClean="0"/>
              <a:t>Self-efficacy</a:t>
            </a:r>
          </a:p>
          <a:p>
            <a:r>
              <a:rPr lang="en-US" sz="2400" dirty="0" smtClean="0"/>
              <a:t>Motivation</a:t>
            </a:r>
          </a:p>
          <a:p>
            <a:r>
              <a:rPr lang="en-US" sz="2400" dirty="0" smtClean="0"/>
              <a:t>Self-confidence</a:t>
            </a:r>
          </a:p>
          <a:p>
            <a:r>
              <a:rPr lang="en-US" sz="2400" dirty="0" smtClean="0"/>
              <a:t>Educational values </a:t>
            </a:r>
          </a:p>
          <a:p>
            <a:r>
              <a:rPr lang="en-US" sz="2400" dirty="0" smtClean="0"/>
              <a:t>Read the Table 13.2 on p. 365 </a:t>
            </a:r>
          </a:p>
          <a:p>
            <a:endParaRPr lang="en-AU"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Could you....</a:t>
            </a:r>
            <a:endParaRPr lang="en-AU" dirty="0"/>
          </a:p>
        </p:txBody>
      </p:sp>
      <p:sp>
        <p:nvSpPr>
          <p:cNvPr id="3" name="Content Placeholder 2"/>
          <p:cNvSpPr>
            <a:spLocks noGrp="1"/>
          </p:cNvSpPr>
          <p:nvPr>
            <p:ph sz="quarter" idx="1"/>
          </p:nvPr>
        </p:nvSpPr>
        <p:spPr/>
        <p:txBody>
          <a:bodyPr/>
          <a:lstStyle/>
          <a:p>
            <a:r>
              <a:rPr lang="en-AU" dirty="0" smtClean="0"/>
              <a:t>Explain the positive and negative effects of the practice of providing students with rewards to shape their behaviour</a:t>
            </a:r>
            <a:endParaRPr lang="en-AU"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Duty of care – Learning Principles</a:t>
            </a:r>
            <a:endParaRPr lang="en-AU" dirty="0"/>
          </a:p>
        </p:txBody>
      </p:sp>
      <p:sp>
        <p:nvSpPr>
          <p:cNvPr id="3" name="Content Placeholder 2"/>
          <p:cNvSpPr>
            <a:spLocks noGrp="1"/>
          </p:cNvSpPr>
          <p:nvPr>
            <p:ph sz="quarter" idx="1"/>
          </p:nvPr>
        </p:nvSpPr>
        <p:spPr/>
        <p:txBody>
          <a:bodyPr/>
          <a:lstStyle/>
          <a:p>
            <a:r>
              <a:rPr lang="en-AU" dirty="0" smtClean="0"/>
              <a:t>Learning occurs :</a:t>
            </a:r>
          </a:p>
          <a:p>
            <a:pPr>
              <a:buFont typeface="Arial" charset="0"/>
              <a:buChar char="•"/>
            </a:pPr>
            <a:r>
              <a:rPr lang="en-AU" dirty="0" smtClean="0"/>
              <a:t>Through demonstration, practice and effective feedback</a:t>
            </a:r>
          </a:p>
          <a:p>
            <a:pPr>
              <a:buFont typeface="Arial" charset="0"/>
              <a:buChar char="•"/>
            </a:pPr>
            <a:r>
              <a:rPr lang="en-AU" dirty="0" smtClean="0"/>
              <a:t>Through observing and imitating a model</a:t>
            </a:r>
          </a:p>
          <a:p>
            <a:pPr>
              <a:buFont typeface="Arial" charset="0"/>
              <a:buChar char="•"/>
            </a:pPr>
            <a:r>
              <a:rPr lang="en-AU" dirty="0" smtClean="0"/>
              <a:t>Through group cooperation and team work</a:t>
            </a:r>
          </a:p>
          <a:p>
            <a:pPr>
              <a:buFont typeface="Arial" charset="0"/>
              <a:buChar char="•"/>
            </a:pPr>
            <a:endParaRPr lang="en-AU" dirty="0" smtClean="0"/>
          </a:p>
          <a:p>
            <a:pPr>
              <a:buFont typeface="Arial" charset="0"/>
              <a:buChar char="•"/>
            </a:pPr>
            <a:r>
              <a:rPr lang="en-AU" dirty="0" smtClean="0"/>
              <a:t>Learning occurs when:</a:t>
            </a:r>
          </a:p>
          <a:p>
            <a:pPr>
              <a:buFont typeface="Arial" charset="0"/>
              <a:buChar char="•"/>
            </a:pPr>
            <a:r>
              <a:rPr lang="en-AU" dirty="0" smtClean="0"/>
              <a:t>Knowledge is constructed holistically</a:t>
            </a:r>
          </a:p>
          <a:p>
            <a:pPr>
              <a:buFont typeface="Arial" charset="0"/>
              <a:buChar char="•"/>
            </a:pPr>
            <a:r>
              <a:rPr lang="en-AU" dirty="0" smtClean="0"/>
              <a:t>A sense of belonging is encouraged</a:t>
            </a:r>
          </a:p>
          <a:p>
            <a:pPr>
              <a:buFont typeface="Arial" charset="0"/>
              <a:buChar char="•"/>
            </a:pPr>
            <a:endParaRPr lang="en-AU" dirty="0" smtClean="0"/>
          </a:p>
          <a:p>
            <a:pPr>
              <a:buFont typeface="Arial" charset="0"/>
              <a:buChar char="•"/>
            </a:pPr>
            <a:endParaRPr lang="en-AU" dirty="0" smtClean="0"/>
          </a:p>
          <a:p>
            <a:pPr>
              <a:buFont typeface="Arial" charset="0"/>
              <a:buChar char="•"/>
            </a:pPr>
            <a:endParaRPr lang="en-AU"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As a teacher:</a:t>
            </a:r>
            <a:endParaRPr lang="en-AU" dirty="0"/>
          </a:p>
        </p:txBody>
      </p:sp>
      <p:sp>
        <p:nvSpPr>
          <p:cNvPr id="3" name="Content Placeholder 2"/>
          <p:cNvSpPr>
            <a:spLocks noGrp="1"/>
          </p:cNvSpPr>
          <p:nvPr>
            <p:ph sz="quarter" idx="1"/>
          </p:nvPr>
        </p:nvSpPr>
        <p:spPr/>
        <p:txBody>
          <a:bodyPr/>
          <a:lstStyle/>
          <a:p>
            <a:r>
              <a:rPr lang="en-AU" dirty="0" smtClean="0"/>
              <a:t>Understand the culture</a:t>
            </a:r>
          </a:p>
          <a:p>
            <a:r>
              <a:rPr lang="en-AU" dirty="0" smtClean="0"/>
              <a:t>Create a family like ethos in your classroom</a:t>
            </a:r>
          </a:p>
          <a:p>
            <a:r>
              <a:rPr lang="en-AU" dirty="0" smtClean="0"/>
              <a:t>Partnership with parents</a:t>
            </a:r>
          </a:p>
          <a:p>
            <a:r>
              <a:rPr lang="en-AU" dirty="0" smtClean="0"/>
              <a:t>Learning must be fun</a:t>
            </a:r>
          </a:p>
          <a:p>
            <a:r>
              <a:rPr lang="en-AU" dirty="0" smtClean="0"/>
              <a:t>Develop relationships</a:t>
            </a:r>
            <a:endParaRPr lang="en-A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Could you....</a:t>
            </a:r>
            <a:endParaRPr lang="en-AU" dirty="0"/>
          </a:p>
        </p:txBody>
      </p:sp>
      <p:sp>
        <p:nvSpPr>
          <p:cNvPr id="3" name="Content Placeholder 2"/>
          <p:cNvSpPr>
            <a:spLocks noGrp="1"/>
          </p:cNvSpPr>
          <p:nvPr>
            <p:ph sz="quarter" idx="1"/>
          </p:nvPr>
        </p:nvSpPr>
        <p:spPr/>
        <p:txBody>
          <a:bodyPr/>
          <a:lstStyle/>
          <a:p>
            <a:pPr lvl="0"/>
            <a:r>
              <a:rPr lang="en-US" dirty="0" smtClean="0"/>
              <a:t>Describe how the following song lyrics could be used to explain </a:t>
            </a:r>
            <a:r>
              <a:rPr lang="en-US" i="1" dirty="0" smtClean="0"/>
              <a:t>Assertive Discipline</a:t>
            </a:r>
            <a:endParaRPr lang="en-AU" dirty="0" smtClean="0"/>
          </a:p>
          <a:p>
            <a:r>
              <a:rPr lang="en-US" dirty="0" smtClean="0"/>
              <a:t>‘You’ve got to accentuate the positive, eliminate the negative, latch on to the affirmative and don’t mess with mister in between’ </a:t>
            </a:r>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Is there anything wrong?</a:t>
            </a:r>
            <a:endParaRPr lang="en-AU" dirty="0"/>
          </a:p>
        </p:txBody>
      </p:sp>
      <p:sp>
        <p:nvSpPr>
          <p:cNvPr id="3" name="Content Placeholder 2"/>
          <p:cNvSpPr>
            <a:spLocks noGrp="1"/>
          </p:cNvSpPr>
          <p:nvPr>
            <p:ph sz="quarter" idx="1"/>
          </p:nvPr>
        </p:nvSpPr>
        <p:spPr/>
        <p:txBody>
          <a:bodyPr/>
          <a:lstStyle/>
          <a:p>
            <a:r>
              <a:rPr lang="en-AU" dirty="0" smtClean="0">
                <a:hlinkClick r:id="rId2"/>
              </a:rPr>
              <a:t>http://www.youtube.com/watch?v=ONXb72YxboU</a:t>
            </a:r>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i="1" smtClean="0">
                <a:ln>
                  <a:noFill/>
                </a:ln>
                <a:solidFill>
                  <a:schemeClr val="tx1"/>
                </a:solidFill>
                <a:effectLst/>
              </a:rPr>
              <a:t>NEGLIGENCE</a:t>
            </a:r>
            <a:r>
              <a:rPr lang="en-AU" smtClean="0">
                <a:ln>
                  <a:noFill/>
                </a:ln>
                <a:solidFill>
                  <a:schemeClr val="tx1"/>
                </a:solidFill>
                <a:effectLst/>
              </a:rPr>
              <a:t> </a:t>
            </a:r>
          </a:p>
        </p:txBody>
      </p:sp>
      <p:sp>
        <p:nvSpPr>
          <p:cNvPr id="73731" name="Rectangle 3"/>
          <p:cNvSpPr>
            <a:spLocks noGrp="1"/>
          </p:cNvSpPr>
          <p:nvPr>
            <p:ph sz="quarter" idx="1"/>
          </p:nvPr>
        </p:nvSpPr>
        <p:spPr/>
        <p:txBody>
          <a:bodyPr>
            <a:normAutofit/>
          </a:bodyPr>
          <a:lstStyle/>
          <a:p>
            <a:pPr marL="669925" indent="-533400">
              <a:buFont typeface="Wingdings 2" pitchFamily="18" charset="2"/>
              <a:buNone/>
            </a:pPr>
            <a:r>
              <a:rPr lang="en-AU" sz="3200" dirty="0" smtClean="0"/>
              <a:t>For a student to succeed in an action in negligence against a teacher or school authority it is necessary for the student to establish: </a:t>
            </a:r>
          </a:p>
          <a:p>
            <a:pPr marL="669925" indent="-533400">
              <a:buFont typeface="Wingdings 2" pitchFamily="18" charset="2"/>
              <a:buNone/>
            </a:pPr>
            <a:r>
              <a:rPr lang="en-AU" sz="3200" dirty="0" smtClean="0"/>
              <a:t>1. That the teacher owed a duty of care to the student; </a:t>
            </a:r>
          </a:p>
          <a:p>
            <a:pPr marL="669925" indent="-533400">
              <a:buFont typeface="Wingdings 2" pitchFamily="18" charset="2"/>
              <a:buNone/>
            </a:pPr>
            <a:r>
              <a:rPr lang="en-AU" sz="3200" dirty="0" smtClean="0"/>
              <a:t>2. That the standard of care was breached; and </a:t>
            </a:r>
          </a:p>
          <a:p>
            <a:pPr marL="669925" indent="-533400">
              <a:buFont typeface="Wingdings 2" pitchFamily="18" charset="2"/>
              <a:buNone/>
            </a:pPr>
            <a:r>
              <a:rPr lang="en-AU" sz="3200" dirty="0" smtClean="0"/>
              <a:t>3. That this breach has caused the student to suffer some form of damage. </a:t>
            </a:r>
          </a:p>
          <a:p>
            <a:pPr marL="669925" indent="-533400"/>
            <a:endParaRPr lang="en-AU" sz="24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91" name="Rectangle 7"/>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A duty of care</a:t>
            </a:r>
            <a:endParaRPr lang="en-AU" i="1" smtClean="0">
              <a:ln>
                <a:noFill/>
              </a:ln>
              <a:solidFill>
                <a:schemeClr val="tx1"/>
              </a:solidFill>
              <a:effectLst/>
            </a:endParaRPr>
          </a:p>
        </p:txBody>
      </p:sp>
      <p:sp>
        <p:nvSpPr>
          <p:cNvPr id="16392" name="Rectangle 8"/>
          <p:cNvSpPr>
            <a:spLocks noGrp="1"/>
          </p:cNvSpPr>
          <p:nvPr>
            <p:ph sz="quarter" idx="1"/>
          </p:nvPr>
        </p:nvSpPr>
        <p:spPr>
          <a:xfrm>
            <a:off x="914400" y="1447800"/>
            <a:ext cx="7772400" cy="4861520"/>
          </a:xfrm>
        </p:spPr>
        <p:txBody>
          <a:bodyPr>
            <a:normAutofit fontScale="92500" lnSpcReduction="10000"/>
          </a:bodyPr>
          <a:lstStyle/>
          <a:p>
            <a:r>
              <a:rPr lang="en-US" sz="3600" dirty="0" smtClean="0"/>
              <a:t>A teacher’s </a:t>
            </a:r>
            <a:r>
              <a:rPr lang="en-US" sz="3600" dirty="0" err="1" smtClean="0"/>
              <a:t>organisational</a:t>
            </a:r>
            <a:r>
              <a:rPr lang="en-US" sz="3600" dirty="0" smtClean="0"/>
              <a:t> structures supports their duty of care</a:t>
            </a:r>
          </a:p>
          <a:p>
            <a:endParaRPr lang="en-US" sz="3600" dirty="0" smtClean="0"/>
          </a:p>
          <a:p>
            <a:r>
              <a:rPr lang="en-US" sz="3600" dirty="0" smtClean="0"/>
              <a:t>Is there a pastoral duty of care and what does that mean? </a:t>
            </a:r>
          </a:p>
          <a:p>
            <a:endParaRPr lang="en-US" sz="3600" dirty="0" smtClean="0"/>
          </a:p>
          <a:p>
            <a:r>
              <a:rPr lang="en-US" sz="3600" dirty="0" smtClean="0"/>
              <a:t>Does it mean the teacher has a duty to foster self esteem, social responsibility, social relationships? </a:t>
            </a:r>
          </a:p>
          <a:p>
            <a:endParaRPr lang="en-US" dirty="0" smtClean="0"/>
          </a:p>
          <a:p>
            <a:endParaRPr lang="en-A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391"/>
                                        </p:tgtEl>
                                        <p:attrNameLst>
                                          <p:attrName>style.visibility</p:attrName>
                                        </p:attrNameLst>
                                      </p:cBhvr>
                                      <p:to>
                                        <p:strVal val="visible"/>
                                      </p:to>
                                    </p:set>
                                    <p:animEffect transition="in" filter="fade">
                                      <p:cBhvr>
                                        <p:cTn id="7" dur="2000"/>
                                        <p:tgtEl>
                                          <p:spTgt spid="1639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392">
                                            <p:txEl>
                                              <p:pRg st="0" end="0"/>
                                            </p:txEl>
                                          </p:spTgt>
                                        </p:tgtEl>
                                        <p:attrNameLst>
                                          <p:attrName>style.visibility</p:attrName>
                                        </p:attrNameLst>
                                      </p:cBhvr>
                                      <p:to>
                                        <p:strVal val="visible"/>
                                      </p:to>
                                    </p:set>
                                    <p:animEffect transition="in" filter="fade">
                                      <p:cBhvr>
                                        <p:cTn id="12" dur="2000"/>
                                        <p:tgtEl>
                                          <p:spTgt spid="1639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392">
                                            <p:txEl>
                                              <p:pRg st="2" end="2"/>
                                            </p:txEl>
                                          </p:spTgt>
                                        </p:tgtEl>
                                        <p:attrNameLst>
                                          <p:attrName>style.visibility</p:attrName>
                                        </p:attrNameLst>
                                      </p:cBhvr>
                                      <p:to>
                                        <p:strVal val="visible"/>
                                      </p:to>
                                    </p:set>
                                    <p:animEffect transition="in" filter="fade">
                                      <p:cBhvr>
                                        <p:cTn id="17" dur="2000"/>
                                        <p:tgtEl>
                                          <p:spTgt spid="1639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392">
                                            <p:txEl>
                                              <p:pRg st="4" end="4"/>
                                            </p:txEl>
                                          </p:spTgt>
                                        </p:tgtEl>
                                        <p:attrNameLst>
                                          <p:attrName>style.visibility</p:attrName>
                                        </p:attrNameLst>
                                      </p:cBhvr>
                                      <p:to>
                                        <p:strVal val="visible"/>
                                      </p:to>
                                    </p:set>
                                    <p:animEffect transition="in" filter="fade">
                                      <p:cBhvr>
                                        <p:cTn id="22" dur="2000"/>
                                        <p:tgtEl>
                                          <p:spTgt spid="1639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1" grpId="0"/>
      <p:bldP spid="16392"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7" name="Rectangle 5"/>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Duty of care</a:t>
            </a:r>
            <a:endParaRPr lang="en-AU" i="1" smtClean="0">
              <a:ln>
                <a:noFill/>
              </a:ln>
              <a:solidFill>
                <a:schemeClr val="tx1"/>
              </a:solidFill>
              <a:effectLst/>
            </a:endParaRPr>
          </a:p>
        </p:txBody>
      </p:sp>
      <p:sp>
        <p:nvSpPr>
          <p:cNvPr id="18438" name="Rectangle 6"/>
          <p:cNvSpPr>
            <a:spLocks noGrp="1"/>
          </p:cNvSpPr>
          <p:nvPr>
            <p:ph sz="quarter" idx="1"/>
          </p:nvPr>
        </p:nvSpPr>
        <p:spPr/>
        <p:txBody>
          <a:bodyPr>
            <a:normAutofit/>
          </a:bodyPr>
          <a:lstStyle/>
          <a:p>
            <a:r>
              <a:rPr lang="en-US" sz="3200" dirty="0" smtClean="0"/>
              <a:t>Schools have websites that describe a duty of care</a:t>
            </a:r>
          </a:p>
          <a:p>
            <a:endParaRPr lang="en-US" sz="3200" dirty="0" smtClean="0"/>
          </a:p>
          <a:p>
            <a:r>
              <a:rPr lang="en-US" sz="3200" dirty="0" smtClean="0"/>
              <a:t>Parents, teachers, children, the community all have access to a schools duty of care guidelines</a:t>
            </a:r>
          </a:p>
          <a:p>
            <a:endParaRPr lang="en-US" sz="3200" dirty="0" smtClean="0"/>
          </a:p>
          <a:p>
            <a:r>
              <a:rPr lang="en-US" sz="3200" dirty="0" smtClean="0"/>
              <a:t>Therefore we will be judged according to the prescribed duty of care</a:t>
            </a:r>
            <a:endParaRPr lang="en-AU" sz="3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437"/>
                                        </p:tgtEl>
                                        <p:attrNameLst>
                                          <p:attrName>style.visibility</p:attrName>
                                        </p:attrNameLst>
                                      </p:cBhvr>
                                      <p:to>
                                        <p:strVal val="visible"/>
                                      </p:to>
                                    </p:set>
                                    <p:animEffect transition="in" filter="fade">
                                      <p:cBhvr>
                                        <p:cTn id="7" dur="2000"/>
                                        <p:tgtEl>
                                          <p:spTgt spid="1843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438">
                                            <p:txEl>
                                              <p:pRg st="0" end="0"/>
                                            </p:txEl>
                                          </p:spTgt>
                                        </p:tgtEl>
                                        <p:attrNameLst>
                                          <p:attrName>style.visibility</p:attrName>
                                        </p:attrNameLst>
                                      </p:cBhvr>
                                      <p:to>
                                        <p:strVal val="visible"/>
                                      </p:to>
                                    </p:set>
                                    <p:animEffect transition="in" filter="fade">
                                      <p:cBhvr>
                                        <p:cTn id="12" dur="2000"/>
                                        <p:tgtEl>
                                          <p:spTgt spid="1843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438">
                                            <p:txEl>
                                              <p:pRg st="2" end="2"/>
                                            </p:txEl>
                                          </p:spTgt>
                                        </p:tgtEl>
                                        <p:attrNameLst>
                                          <p:attrName>style.visibility</p:attrName>
                                        </p:attrNameLst>
                                      </p:cBhvr>
                                      <p:to>
                                        <p:strVal val="visible"/>
                                      </p:to>
                                    </p:set>
                                    <p:animEffect transition="in" filter="fade">
                                      <p:cBhvr>
                                        <p:cTn id="17" dur="2000"/>
                                        <p:tgtEl>
                                          <p:spTgt spid="1843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438">
                                            <p:txEl>
                                              <p:pRg st="4" end="4"/>
                                            </p:txEl>
                                          </p:spTgt>
                                        </p:tgtEl>
                                        <p:attrNameLst>
                                          <p:attrName>style.visibility</p:attrName>
                                        </p:attrNameLst>
                                      </p:cBhvr>
                                      <p:to>
                                        <p:strVal val="visible"/>
                                      </p:to>
                                    </p:set>
                                    <p:animEffect transition="in" filter="fade">
                                      <p:cBhvr>
                                        <p:cTn id="22" dur="2000"/>
                                        <p:tgtEl>
                                          <p:spTgt spid="1843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p:bldP spid="18438"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30" name="Rectangle 6"/>
          <p:cNvSpPr>
            <a:spLocks noGrp="1"/>
          </p:cNvSpPr>
          <p:nvPr>
            <p:ph type="title"/>
          </p:nvPr>
        </p:nvSpPr>
        <p:spPr bwMode="auto">
          <a:noFill/>
        </p:spPr>
        <p:txBody>
          <a:bodyPr wrap="square" lIns="91440" tIns="45720" rIns="91440" bIns="45720" numCol="1" anchorCtr="0" compatLnSpc="1">
            <a:prstTxWarp prst="textNoShape">
              <a:avLst/>
            </a:prstTxWarp>
            <a:normAutofit fontScale="90000"/>
          </a:bodyPr>
          <a:lstStyle/>
          <a:p>
            <a:r>
              <a:rPr lang="en-AU" sz="3700" i="1" smtClean="0">
                <a:ln>
                  <a:noFill/>
                </a:ln>
                <a:solidFill>
                  <a:schemeClr val="tx1"/>
                </a:solidFill>
                <a:effectLst/>
              </a:rPr>
              <a:t>Student Welfare </a:t>
            </a:r>
            <a:br>
              <a:rPr lang="en-AU" sz="3700" i="1" smtClean="0">
                <a:ln>
                  <a:noFill/>
                </a:ln>
                <a:solidFill>
                  <a:schemeClr val="tx1"/>
                </a:solidFill>
                <a:effectLst/>
              </a:rPr>
            </a:br>
            <a:endParaRPr lang="en-AU" sz="3700" i="1" smtClean="0">
              <a:ln>
                <a:noFill/>
              </a:ln>
              <a:solidFill>
                <a:schemeClr val="tx1"/>
              </a:solidFill>
              <a:effectLst/>
            </a:endParaRPr>
          </a:p>
        </p:txBody>
      </p:sp>
      <p:sp>
        <p:nvSpPr>
          <p:cNvPr id="26631" name="Rectangle 7"/>
          <p:cNvSpPr>
            <a:spLocks noGrp="1"/>
          </p:cNvSpPr>
          <p:nvPr>
            <p:ph sz="quarter" idx="1"/>
          </p:nvPr>
        </p:nvSpPr>
        <p:spPr/>
        <p:txBody>
          <a:bodyPr>
            <a:noAutofit/>
          </a:bodyPr>
          <a:lstStyle/>
          <a:p>
            <a:pPr>
              <a:lnSpc>
                <a:spcPct val="90000"/>
              </a:lnSpc>
              <a:buFont typeface="Wingdings 2" pitchFamily="18" charset="2"/>
              <a:buNone/>
            </a:pPr>
            <a:r>
              <a:rPr lang="en-AU" sz="3200" b="1" dirty="0" smtClean="0">
                <a:solidFill>
                  <a:schemeClr val="bg1"/>
                </a:solidFill>
              </a:rPr>
              <a:t>sc</a:t>
            </a:r>
            <a:r>
              <a:rPr lang="en-AU" sz="3200" dirty="0" smtClean="0"/>
              <a:t>1. minimizes risk of harm and ensures students feel secure </a:t>
            </a:r>
          </a:p>
          <a:p>
            <a:pPr>
              <a:lnSpc>
                <a:spcPct val="90000"/>
              </a:lnSpc>
              <a:buFont typeface="Wingdings 2" pitchFamily="18" charset="2"/>
              <a:buNone/>
            </a:pPr>
            <a:r>
              <a:rPr lang="en-AU" sz="3200" dirty="0" smtClean="0"/>
              <a:t>     2. supports the physical, social, academic, spiritual and emotional development of students to produce students of excellent character </a:t>
            </a:r>
          </a:p>
          <a:p>
            <a:pPr>
              <a:lnSpc>
                <a:spcPct val="90000"/>
              </a:lnSpc>
              <a:buFont typeface="Wingdings 2" pitchFamily="18" charset="2"/>
              <a:buNone/>
            </a:pPr>
            <a:r>
              <a:rPr lang="en-AU" sz="3200" dirty="0" smtClean="0"/>
              <a:t>	3. provides student welfare policies and programs that develop a sense of self-worth and self confidence </a:t>
            </a:r>
          </a:p>
          <a:p>
            <a:pPr>
              <a:lnSpc>
                <a:spcPct val="90000"/>
              </a:lnSpc>
              <a:buFont typeface="Wingdings 2" pitchFamily="18" charset="2"/>
              <a:buNone/>
            </a:pPr>
            <a:r>
              <a:rPr lang="en-AU" sz="3200" dirty="0" smtClean="0"/>
              <a:t>	4. includes parents in the educational process of the child </a:t>
            </a:r>
          </a:p>
          <a:p>
            <a:pPr>
              <a:lnSpc>
                <a:spcPct val="90000"/>
              </a:lnSpc>
              <a:buFont typeface="Wingdings 2" pitchFamily="18" charset="2"/>
              <a:buChar char="•"/>
            </a:pPr>
            <a:endParaRPr lang="en-AU" sz="3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630"/>
                                        </p:tgtEl>
                                        <p:attrNameLst>
                                          <p:attrName>style.visibility</p:attrName>
                                        </p:attrNameLst>
                                      </p:cBhvr>
                                      <p:to>
                                        <p:strVal val="visible"/>
                                      </p:to>
                                    </p:set>
                                    <p:animEffect transition="in" filter="fade">
                                      <p:cBhvr>
                                        <p:cTn id="7" dur="2000"/>
                                        <p:tgtEl>
                                          <p:spTgt spid="266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631">
                                            <p:txEl>
                                              <p:pRg st="0" end="0"/>
                                            </p:txEl>
                                          </p:spTgt>
                                        </p:tgtEl>
                                        <p:attrNameLst>
                                          <p:attrName>style.visibility</p:attrName>
                                        </p:attrNameLst>
                                      </p:cBhvr>
                                      <p:to>
                                        <p:strVal val="visible"/>
                                      </p:to>
                                    </p:set>
                                    <p:animEffect transition="in" filter="fade">
                                      <p:cBhvr>
                                        <p:cTn id="12" dur="2000"/>
                                        <p:tgtEl>
                                          <p:spTgt spid="2663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631">
                                            <p:txEl>
                                              <p:pRg st="1" end="1"/>
                                            </p:txEl>
                                          </p:spTgt>
                                        </p:tgtEl>
                                        <p:attrNameLst>
                                          <p:attrName>style.visibility</p:attrName>
                                        </p:attrNameLst>
                                      </p:cBhvr>
                                      <p:to>
                                        <p:strVal val="visible"/>
                                      </p:to>
                                    </p:set>
                                    <p:animEffect transition="in" filter="fade">
                                      <p:cBhvr>
                                        <p:cTn id="17" dur="2000"/>
                                        <p:tgtEl>
                                          <p:spTgt spid="2663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631">
                                            <p:txEl>
                                              <p:pRg st="2" end="2"/>
                                            </p:txEl>
                                          </p:spTgt>
                                        </p:tgtEl>
                                        <p:attrNameLst>
                                          <p:attrName>style.visibility</p:attrName>
                                        </p:attrNameLst>
                                      </p:cBhvr>
                                      <p:to>
                                        <p:strVal val="visible"/>
                                      </p:to>
                                    </p:set>
                                    <p:animEffect transition="in" filter="fade">
                                      <p:cBhvr>
                                        <p:cTn id="22" dur="2000"/>
                                        <p:tgtEl>
                                          <p:spTgt spid="2663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6631">
                                            <p:txEl>
                                              <p:pRg st="3" end="3"/>
                                            </p:txEl>
                                          </p:spTgt>
                                        </p:tgtEl>
                                        <p:attrNameLst>
                                          <p:attrName>style.visibility</p:attrName>
                                        </p:attrNameLst>
                                      </p:cBhvr>
                                      <p:to>
                                        <p:strVal val="visible"/>
                                      </p:to>
                                    </p:set>
                                    <p:animEffect transition="in" filter="fade">
                                      <p:cBhvr>
                                        <p:cTn id="27" dur="2000"/>
                                        <p:tgtEl>
                                          <p:spTgt spid="266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0" grpId="0"/>
      <p:bldP spid="26631"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1002</TotalTime>
  <Words>1508</Words>
  <Application>Microsoft Office PowerPoint</Application>
  <PresentationFormat>On-screen Show (4:3)</PresentationFormat>
  <Paragraphs>231</Paragraphs>
  <Slides>42</Slides>
  <Notes>11</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Equity</vt:lpstr>
      <vt:lpstr>Slide 1</vt:lpstr>
      <vt:lpstr>Duty of care and safety</vt:lpstr>
      <vt:lpstr>What is a duty of care? </vt:lpstr>
      <vt:lpstr>Could you....</vt:lpstr>
      <vt:lpstr>Is there anything wrong?</vt:lpstr>
      <vt:lpstr>NEGLIGENCE </vt:lpstr>
      <vt:lpstr>A duty of care</vt:lpstr>
      <vt:lpstr>Duty of care</vt:lpstr>
      <vt:lpstr>Student Welfare  </vt:lpstr>
      <vt:lpstr>Slide 10</vt:lpstr>
      <vt:lpstr>Slide 11</vt:lpstr>
      <vt:lpstr>The different types of policy</vt:lpstr>
      <vt:lpstr>Child Protection Policy</vt:lpstr>
      <vt:lpstr>Security Policy </vt:lpstr>
      <vt:lpstr>Supervision Policy</vt:lpstr>
      <vt:lpstr>Codes of Conduct Policy</vt:lpstr>
      <vt:lpstr>Pastoral Care Policy</vt:lpstr>
      <vt:lpstr>Communication Policy</vt:lpstr>
      <vt:lpstr>Care of Students Who Become Unwell at School </vt:lpstr>
      <vt:lpstr>Duty of care policies</vt:lpstr>
      <vt:lpstr>Student Discipline  </vt:lpstr>
      <vt:lpstr>Procedural fairness</vt:lpstr>
      <vt:lpstr>The school’s discipline policy</vt:lpstr>
      <vt:lpstr>The school’s accreditation</vt:lpstr>
      <vt:lpstr>Complaints and Grievances</vt:lpstr>
      <vt:lpstr>NSW Institute of Teachers and a duty of care</vt:lpstr>
      <vt:lpstr>NSW Institute of Teachers</vt:lpstr>
      <vt:lpstr>NSW Institute of Teachers</vt:lpstr>
      <vt:lpstr>Student Report </vt:lpstr>
      <vt:lpstr>Professional Development log </vt:lpstr>
      <vt:lpstr>NSW Institute of Teachers</vt:lpstr>
      <vt:lpstr>Managing Diverse Cultures</vt:lpstr>
      <vt:lpstr>The history of aboriginal education and a duty of care</vt:lpstr>
      <vt:lpstr>The history of aboriginal education and our duty of care</vt:lpstr>
      <vt:lpstr>Problems at Home</vt:lpstr>
      <vt:lpstr>Problems in Community </vt:lpstr>
      <vt:lpstr>Problems at School</vt:lpstr>
      <vt:lpstr>Beliefs </vt:lpstr>
      <vt:lpstr>Duty of care for indigenous students </vt:lpstr>
      <vt:lpstr>Duty of care – Learning Principles</vt:lpstr>
      <vt:lpstr>As a teacher:</vt:lpstr>
      <vt:lpstr>Could you....</vt:lpstr>
    </vt:vector>
  </TitlesOfParts>
  <Company>The University Of Notre Dame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The University Of Notre Dame</dc:creator>
  <cp:lastModifiedBy>ITS</cp:lastModifiedBy>
  <cp:revision>175</cp:revision>
  <dcterms:created xsi:type="dcterms:W3CDTF">2009-06-22T04:16:40Z</dcterms:created>
  <dcterms:modified xsi:type="dcterms:W3CDTF">2010-10-14T20:25:06Z</dcterms:modified>
</cp:coreProperties>
</file>